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4"/>
  </p:notesMasterIdLst>
  <p:sldIdLst>
    <p:sldId id="276" r:id="rId2"/>
    <p:sldId id="282" r:id="rId3"/>
  </p:sldIdLst>
  <p:sldSz cx="9144000" cy="5143500" type="screen16x9"/>
  <p:notesSz cx="6858000" cy="9144000"/>
  <p:embeddedFontLst>
    <p:embeddedFont>
      <p:font typeface="맑은 고딕" panose="020B0503020000020004" pitchFamily="34" charset="-127"/>
      <p:regular r:id="rId5"/>
      <p:bold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Merriweather Sans" panose="02020500000000000000" charset="0"/>
      <p:regular r:id="rId11"/>
      <p:bold r:id="rId12"/>
      <p:italic r:id="rId13"/>
      <p:boldItalic r:id="rId14"/>
    </p:embeddedFont>
    <p:embeddedFont>
      <p:font typeface="Merriweather Sans Light" panose="02020500000000000000" charset="0"/>
      <p:regular r:id="rId15"/>
      <p:bold r:id="rId16"/>
      <p:italic r:id="rId17"/>
      <p:boldItalic r:id="rId18"/>
    </p:embeddedFont>
    <p:embeddedFont>
      <p:font typeface="微軟正黑體" panose="020B0604030504040204" pitchFamily="34" charset="-120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24" Type="http://schemas.openxmlformats.org/officeDocument/2006/relationships/tableStyles" Target="tableStyles.xml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23" Type="http://schemas.openxmlformats.org/officeDocument/2006/relationships/theme" Target="theme/theme1.xml"/><Relationship Id="rId10" Type="http://schemas.openxmlformats.org/officeDocument/2006/relationships/font" Target="fonts/font6.fntdata"/><Relationship Id="rId19" Type="http://schemas.openxmlformats.org/officeDocument/2006/relationships/font" Target="fonts/font15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107efdf3012_0_8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g107efdf3012_0_8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107efdf3012_0_10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g107efdf3012_0_10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1"/>
          </p:nvPr>
        </p:nvSpPr>
        <p:spPr>
          <a:xfrm>
            <a:off x="855275" y="1353950"/>
            <a:ext cx="34731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2"/>
          </p:nvPr>
        </p:nvSpPr>
        <p:spPr>
          <a:xfrm>
            <a:off x="4815597" y="1353950"/>
            <a:ext cx="34731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Merriweather Sans"/>
              <a:buNone/>
              <a:defRPr sz="3200" b="1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55300" y="13539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6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erriweather Sans Light"/>
              <a:buChar char="●"/>
              <a:defRPr sz="1700">
                <a:solidFill>
                  <a:schemeClr val="dk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defRPr>
            </a:lvl1pPr>
            <a:lvl2pPr marL="914400" lvl="1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erriweather Sans Light"/>
              <a:buChar char="○"/>
              <a:defRPr sz="1700">
                <a:solidFill>
                  <a:schemeClr val="dk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defRPr>
            </a:lvl2pPr>
            <a:lvl3pPr marL="1371600" lvl="2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erriweather Sans Light"/>
              <a:buChar char="■"/>
              <a:defRPr sz="1700">
                <a:solidFill>
                  <a:schemeClr val="dk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defRPr>
            </a:lvl3pPr>
            <a:lvl4pPr marL="1828800" lvl="3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erriweather Sans Light"/>
              <a:buChar char="●"/>
              <a:defRPr sz="1700">
                <a:solidFill>
                  <a:schemeClr val="dk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defRPr>
            </a:lvl4pPr>
            <a:lvl5pPr marL="2286000" lvl="4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erriweather Sans Light"/>
              <a:buChar char="○"/>
              <a:defRPr sz="1700">
                <a:solidFill>
                  <a:schemeClr val="dk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defRPr>
            </a:lvl5pPr>
            <a:lvl6pPr marL="2743200" lvl="5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erriweather Sans Light"/>
              <a:buChar char="■"/>
              <a:defRPr sz="1700">
                <a:solidFill>
                  <a:schemeClr val="dk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defRPr>
            </a:lvl6pPr>
            <a:lvl7pPr marL="3200400" lvl="6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erriweather Sans Light"/>
              <a:buChar char="●"/>
              <a:defRPr sz="1700">
                <a:solidFill>
                  <a:schemeClr val="dk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defRPr>
            </a:lvl7pPr>
            <a:lvl8pPr marL="3657600" lvl="7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erriweather Sans Light"/>
              <a:buChar char="○"/>
              <a:defRPr sz="1700">
                <a:solidFill>
                  <a:schemeClr val="dk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defRPr>
            </a:lvl8pPr>
            <a:lvl9pPr marL="4114800" lvl="8" indent="-33655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700"/>
              <a:buFont typeface="Merriweather Sans Light"/>
              <a:buChar char="■"/>
              <a:defRPr sz="1700">
                <a:solidFill>
                  <a:schemeClr val="dk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6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st.hk.edu.tw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s://docs.google.com/forms/d/e/1FAIpQLSdpsS3o8oNVkn6r9-2r7NqJ7jUl9IYKsGhQ4OiaWqAD7IqeDA/viewform?usp=header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1"/>
          <p:cNvSpPr/>
          <p:nvPr/>
        </p:nvSpPr>
        <p:spPr>
          <a:xfrm>
            <a:off x="4605390" y="0"/>
            <a:ext cx="45720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39" name="Google Shape;339;p31"/>
          <p:cNvGrpSpPr/>
          <p:nvPr/>
        </p:nvGrpSpPr>
        <p:grpSpPr>
          <a:xfrm>
            <a:off x="34154" y="99467"/>
            <a:ext cx="4684635" cy="1213411"/>
            <a:chOff x="-231711" y="95407"/>
            <a:chExt cx="10086830" cy="2738187"/>
          </a:xfrm>
        </p:grpSpPr>
        <p:sp>
          <p:nvSpPr>
            <p:cNvPr id="340" name="Google Shape;340;p31"/>
            <p:cNvSpPr txBox="1"/>
            <p:nvPr/>
          </p:nvSpPr>
          <p:spPr>
            <a:xfrm>
              <a:off x="-231711" y="95407"/>
              <a:ext cx="10086830" cy="19446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r>
                <a:rPr lang="zh-TW" altLang="zh-TW" sz="2600" dirty="0">
                  <a:solidFill>
                    <a:schemeClr val="accent2">
                      <a:lumMod val="50000"/>
                    </a:schemeClr>
                  </a:solidFill>
                </a:rPr>
                <a:t>【</a:t>
              </a:r>
              <a:r>
                <a:rPr lang="zh-TW" altLang="en-US" sz="2600" dirty="0">
                  <a:solidFill>
                    <a:schemeClr val="accent2">
                      <a:lumMod val="50000"/>
                    </a:schemeClr>
                  </a:solidFill>
                </a:rPr>
                <a:t>由食品標示認識營養的攝取   </a:t>
              </a:r>
              <a:endParaRPr lang="en-US" altLang="zh-TW" sz="2600" dirty="0">
                <a:solidFill>
                  <a:schemeClr val="accent2">
                    <a:lumMod val="50000"/>
                  </a:schemeClr>
                </a:solidFill>
              </a:endParaRPr>
            </a:p>
            <a:p>
              <a:r>
                <a:rPr lang="zh-TW" altLang="en-US" sz="2600" dirty="0">
                  <a:solidFill>
                    <a:schemeClr val="accent2">
                      <a:lumMod val="50000"/>
                    </a:schemeClr>
                  </a:solidFill>
                </a:rPr>
                <a:t>            與中式麵食實作研習</a:t>
              </a:r>
              <a:r>
                <a:rPr lang="zh-TW" altLang="zh-TW" sz="2800" dirty="0">
                  <a:solidFill>
                    <a:schemeClr val="accent2">
                      <a:lumMod val="50000"/>
                    </a:schemeClr>
                  </a:solidFill>
                </a:rPr>
                <a:t>】</a:t>
              </a:r>
            </a:p>
          </p:txBody>
        </p:sp>
        <p:sp>
          <p:nvSpPr>
            <p:cNvPr id="341" name="Google Shape;341;p31"/>
            <p:cNvSpPr txBox="1"/>
            <p:nvPr/>
          </p:nvSpPr>
          <p:spPr>
            <a:xfrm>
              <a:off x="154757" y="2416876"/>
              <a:ext cx="9384300" cy="4167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r>
                <a:rPr lang="en-US" altLang="zh-TW" sz="1200" dirty="0">
                  <a:solidFill>
                    <a:schemeClr val="accent2">
                      <a:lumMod val="50000"/>
                    </a:schemeClr>
                  </a:solidFill>
                </a:rPr>
                <a:t>114</a:t>
              </a:r>
              <a:r>
                <a:rPr lang="zh-TW" altLang="zh-TW" sz="1200" dirty="0">
                  <a:solidFill>
                    <a:schemeClr val="accent2">
                      <a:lumMod val="50000"/>
                    </a:schemeClr>
                  </a:solidFill>
                </a:rPr>
                <a:t>年度教育部高教深耕計劃</a:t>
              </a:r>
              <a:r>
                <a:rPr lang="en-US" altLang="zh-TW" sz="1200" dirty="0">
                  <a:solidFill>
                    <a:schemeClr val="accent2">
                      <a:lumMod val="50000"/>
                    </a:schemeClr>
                  </a:solidFill>
                </a:rPr>
                <a:t>-</a:t>
              </a:r>
              <a:r>
                <a:rPr lang="zh-TW" altLang="zh-TW" sz="1200" dirty="0">
                  <a:solidFill>
                    <a:schemeClr val="accent2">
                      <a:lumMod val="50000"/>
                    </a:schemeClr>
                  </a:solidFill>
                </a:rPr>
                <a:t>食品專業教育訓練人才培育計劃</a:t>
              </a:r>
            </a:p>
          </p:txBody>
        </p:sp>
      </p:grpSp>
      <p:sp>
        <p:nvSpPr>
          <p:cNvPr id="342" name="Google Shape;342;p31"/>
          <p:cNvSpPr txBox="1"/>
          <p:nvPr/>
        </p:nvSpPr>
        <p:spPr>
          <a:xfrm>
            <a:off x="4616823" y="4704623"/>
            <a:ext cx="3615300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TW" altLang="en-US" dirty="0"/>
              <a:t>相關連結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r>
              <a:rPr lang="zh-TW" altLang="en-US" dirty="0"/>
              <a:t> </a:t>
            </a:r>
            <a:r>
              <a:rPr lang="en-US" altLang="zh-TW" dirty="0">
                <a:hlinkClick r:id="rId3"/>
              </a:rPr>
              <a:t>https://fst.hk.edu.tw</a:t>
            </a:r>
            <a:endParaRPr lang="zh-TW" altLang="en-US" dirty="0"/>
          </a:p>
        </p:txBody>
      </p:sp>
      <p:cxnSp>
        <p:nvCxnSpPr>
          <p:cNvPr id="343" name="Google Shape;343;p31"/>
          <p:cNvCxnSpPr>
            <a:cxnSpLocks/>
          </p:cNvCxnSpPr>
          <p:nvPr/>
        </p:nvCxnSpPr>
        <p:spPr>
          <a:xfrm>
            <a:off x="4845354" y="594729"/>
            <a:ext cx="4038670" cy="0"/>
          </a:xfrm>
          <a:prstGeom prst="straightConnector1">
            <a:avLst/>
          </a:pr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4" name="Google Shape;344;p31"/>
          <p:cNvSpPr txBox="1"/>
          <p:nvPr/>
        </p:nvSpPr>
        <p:spPr>
          <a:xfrm>
            <a:off x="5025397" y="718961"/>
            <a:ext cx="3615300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1200" b="1" dirty="0">
                <a:solidFill>
                  <a:srgbClr val="002060"/>
                </a:solidFill>
              </a:rPr>
              <a:t>課程內容</a:t>
            </a:r>
            <a:r>
              <a:rPr lang="en-US" altLang="zh-TW" sz="1200" b="1" dirty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r>
              <a:rPr lang="zh-TW" altLang="en-US" sz="1200" b="1" dirty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  <a:endParaRPr lang="en-US" altLang="zh-TW" sz="1200" b="1" dirty="0">
              <a:solidFill>
                <a:srgbClr val="00206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1200" b="1" dirty="0">
                <a:solidFill>
                  <a:srgbClr val="0070C0"/>
                </a:solidFill>
              </a:rPr>
              <a:t>1.</a:t>
            </a:r>
            <a:r>
              <a:rPr lang="zh-TW" altLang="en-US" sz="1200" b="1" dirty="0">
                <a:solidFill>
                  <a:srgbClr val="0070C0"/>
                </a:solidFill>
              </a:rPr>
              <a:t>由食品標示認識營養的攝取</a:t>
            </a:r>
            <a:br>
              <a:rPr lang="en-US" altLang="zh-TW" sz="1200" b="1" dirty="0">
                <a:solidFill>
                  <a:srgbClr val="0070C0"/>
                </a:solidFill>
              </a:rPr>
            </a:br>
            <a:r>
              <a:rPr lang="en-US" altLang="zh-TW" sz="1200" b="1" dirty="0">
                <a:solidFill>
                  <a:srgbClr val="0070C0"/>
                </a:solidFill>
              </a:rPr>
              <a:t>2.</a:t>
            </a:r>
            <a:r>
              <a:rPr lang="zh-TW" altLang="en-US" sz="1200" b="1" dirty="0">
                <a:solidFill>
                  <a:srgbClr val="0070C0"/>
                </a:solidFill>
              </a:rPr>
              <a:t>蛋塔</a:t>
            </a:r>
          </a:p>
          <a:p>
            <a:pPr>
              <a:lnSpc>
                <a:spcPct val="150000"/>
              </a:lnSpc>
            </a:pPr>
            <a:r>
              <a:rPr lang="en-US" altLang="zh-TW" sz="1200" b="1" dirty="0">
                <a:solidFill>
                  <a:srgbClr val="0070C0"/>
                </a:solidFill>
              </a:rPr>
              <a:t>3.</a:t>
            </a:r>
            <a:r>
              <a:rPr lang="zh-TW" altLang="en-US" sz="1200" b="1" dirty="0">
                <a:solidFill>
                  <a:srgbClr val="0070C0"/>
                </a:solidFill>
              </a:rPr>
              <a:t>手工全麥饅頭</a:t>
            </a:r>
          </a:p>
          <a:p>
            <a:pPr>
              <a:lnSpc>
                <a:spcPct val="150000"/>
              </a:lnSpc>
            </a:pPr>
            <a:r>
              <a:rPr lang="en-US" altLang="zh-TW" sz="1200" b="1" dirty="0">
                <a:solidFill>
                  <a:srgbClr val="0070C0"/>
                </a:solidFill>
              </a:rPr>
              <a:t>4.</a:t>
            </a:r>
            <a:r>
              <a:rPr lang="zh-TW" altLang="en-US" sz="1200" b="1" dirty="0">
                <a:solidFill>
                  <a:srgbClr val="0070C0"/>
                </a:solidFill>
              </a:rPr>
              <a:t>胡椒餅</a:t>
            </a:r>
            <a:endParaRPr lang="en-US" altLang="zh-TW" sz="1200" b="1" dirty="0">
              <a:solidFill>
                <a:srgbClr val="0070C0"/>
              </a:solidFill>
            </a:endParaRPr>
          </a:p>
        </p:txBody>
      </p:sp>
      <p:cxnSp>
        <p:nvCxnSpPr>
          <p:cNvPr id="12" name="Google Shape;333;p30">
            <a:extLst>
              <a:ext uri="{FF2B5EF4-FFF2-40B4-BE49-F238E27FC236}">
                <a16:creationId xmlns:a16="http://schemas.microsoft.com/office/drawing/2014/main" id="{289C4E99-BB37-40D4-98BE-0EF48E67B38E}"/>
              </a:ext>
            </a:extLst>
          </p:cNvPr>
          <p:cNvCxnSpPr>
            <a:cxnSpLocks/>
          </p:cNvCxnSpPr>
          <p:nvPr/>
        </p:nvCxnSpPr>
        <p:spPr>
          <a:xfrm>
            <a:off x="152843" y="1050832"/>
            <a:ext cx="4199417" cy="0"/>
          </a:xfrm>
          <a:prstGeom prst="straightConnector1">
            <a:avLst/>
          </a:prstGeom>
          <a:noFill/>
          <a:ln w="3810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" name="矩形 13">
            <a:extLst>
              <a:ext uri="{FF2B5EF4-FFF2-40B4-BE49-F238E27FC236}">
                <a16:creationId xmlns:a16="http://schemas.microsoft.com/office/drawing/2014/main" id="{5E73384F-2811-4B17-B9F6-014FF0CE5016}"/>
              </a:ext>
            </a:extLst>
          </p:cNvPr>
          <p:cNvSpPr/>
          <p:nvPr/>
        </p:nvSpPr>
        <p:spPr>
          <a:xfrm>
            <a:off x="6379650" y="280684"/>
            <a:ext cx="15657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</a:rPr>
              <a:t>相關資訊</a:t>
            </a:r>
          </a:p>
        </p:txBody>
      </p:sp>
      <p:sp>
        <p:nvSpPr>
          <p:cNvPr id="19" name="Google Shape;555;p36">
            <a:extLst>
              <a:ext uri="{FF2B5EF4-FFF2-40B4-BE49-F238E27FC236}">
                <a16:creationId xmlns:a16="http://schemas.microsoft.com/office/drawing/2014/main" id="{B654E68E-D897-4BBE-9EFD-E489748A4566}"/>
              </a:ext>
            </a:extLst>
          </p:cNvPr>
          <p:cNvSpPr/>
          <p:nvPr/>
        </p:nvSpPr>
        <p:spPr>
          <a:xfrm>
            <a:off x="4677859" y="718961"/>
            <a:ext cx="287085" cy="331871"/>
          </a:xfrm>
          <a:custGeom>
            <a:avLst/>
            <a:gdLst/>
            <a:ahLst/>
            <a:cxnLst/>
            <a:rect l="l" t="t" r="r" b="b"/>
            <a:pathLst>
              <a:path w="759747" h="762006" extrusionOk="0">
                <a:moveTo>
                  <a:pt x="188611" y="517174"/>
                </a:moveTo>
                <a:lnTo>
                  <a:pt x="244878" y="573447"/>
                </a:lnTo>
                <a:lnTo>
                  <a:pt x="0" y="762006"/>
                </a:lnTo>
                <a:lnTo>
                  <a:pt x="188611" y="517174"/>
                </a:lnTo>
                <a:close/>
                <a:moveTo>
                  <a:pt x="83983" y="379086"/>
                </a:moveTo>
                <a:cubicBezTo>
                  <a:pt x="81248" y="381820"/>
                  <a:pt x="81248" y="386272"/>
                  <a:pt x="83983" y="389006"/>
                </a:cubicBezTo>
                <a:lnTo>
                  <a:pt x="370685" y="675655"/>
                </a:lnTo>
                <a:cubicBezTo>
                  <a:pt x="372019" y="676972"/>
                  <a:pt x="373770" y="677706"/>
                  <a:pt x="375655" y="677706"/>
                </a:cubicBezTo>
                <a:cubicBezTo>
                  <a:pt x="377522" y="677706"/>
                  <a:pt x="379273" y="676972"/>
                  <a:pt x="380607" y="675655"/>
                </a:cubicBezTo>
                <a:lnTo>
                  <a:pt x="422249" y="634005"/>
                </a:lnTo>
                <a:lnTo>
                  <a:pt x="125641" y="337452"/>
                </a:lnTo>
                <a:lnTo>
                  <a:pt x="83983" y="379086"/>
                </a:lnTo>
                <a:close/>
                <a:moveTo>
                  <a:pt x="487520" y="410098"/>
                </a:moveTo>
                <a:cubicBezTo>
                  <a:pt x="487570" y="409848"/>
                  <a:pt x="487620" y="409581"/>
                  <a:pt x="487687" y="409331"/>
                </a:cubicBezTo>
                <a:cubicBezTo>
                  <a:pt x="487754" y="409064"/>
                  <a:pt x="487821" y="408814"/>
                  <a:pt x="487921" y="408564"/>
                </a:cubicBezTo>
                <a:cubicBezTo>
                  <a:pt x="488004" y="408314"/>
                  <a:pt x="488121" y="408064"/>
                  <a:pt x="488238" y="407814"/>
                </a:cubicBezTo>
                <a:cubicBezTo>
                  <a:pt x="488354" y="407580"/>
                  <a:pt x="488471" y="407330"/>
                  <a:pt x="488604" y="407097"/>
                </a:cubicBezTo>
                <a:cubicBezTo>
                  <a:pt x="488738" y="406880"/>
                  <a:pt x="488888" y="406680"/>
                  <a:pt x="489038" y="406463"/>
                </a:cubicBezTo>
                <a:cubicBezTo>
                  <a:pt x="489221" y="406213"/>
                  <a:pt x="489405" y="405980"/>
                  <a:pt x="489622" y="405763"/>
                </a:cubicBezTo>
                <a:cubicBezTo>
                  <a:pt x="489705" y="405680"/>
                  <a:pt x="489755" y="405580"/>
                  <a:pt x="489838" y="405480"/>
                </a:cubicBezTo>
                <a:lnTo>
                  <a:pt x="635674" y="259688"/>
                </a:lnTo>
                <a:lnTo>
                  <a:pt x="599270" y="223290"/>
                </a:lnTo>
                <a:lnTo>
                  <a:pt x="500011" y="124067"/>
                </a:lnTo>
                <a:lnTo>
                  <a:pt x="354192" y="269875"/>
                </a:lnTo>
                <a:cubicBezTo>
                  <a:pt x="354092" y="269959"/>
                  <a:pt x="353992" y="270025"/>
                  <a:pt x="353892" y="270109"/>
                </a:cubicBezTo>
                <a:cubicBezTo>
                  <a:pt x="353675" y="270309"/>
                  <a:pt x="353458" y="270492"/>
                  <a:pt x="353225" y="270659"/>
                </a:cubicBezTo>
                <a:cubicBezTo>
                  <a:pt x="353008" y="270825"/>
                  <a:pt x="352791" y="270976"/>
                  <a:pt x="352558" y="271109"/>
                </a:cubicBezTo>
                <a:cubicBezTo>
                  <a:pt x="352324" y="271242"/>
                  <a:pt x="352107" y="271359"/>
                  <a:pt x="351874" y="271476"/>
                </a:cubicBezTo>
                <a:cubicBezTo>
                  <a:pt x="351607" y="271592"/>
                  <a:pt x="351357" y="271709"/>
                  <a:pt x="351090" y="271793"/>
                </a:cubicBezTo>
                <a:cubicBezTo>
                  <a:pt x="350857" y="271893"/>
                  <a:pt x="350606" y="271959"/>
                  <a:pt x="350356" y="272009"/>
                </a:cubicBezTo>
                <a:cubicBezTo>
                  <a:pt x="350089" y="272093"/>
                  <a:pt x="349823" y="272143"/>
                  <a:pt x="349556" y="272193"/>
                </a:cubicBezTo>
                <a:cubicBezTo>
                  <a:pt x="349289" y="272226"/>
                  <a:pt x="349039" y="272243"/>
                  <a:pt x="348772" y="272259"/>
                </a:cubicBezTo>
                <a:cubicBezTo>
                  <a:pt x="348489" y="272276"/>
                  <a:pt x="348222" y="272293"/>
                  <a:pt x="347938" y="272276"/>
                </a:cubicBezTo>
                <a:cubicBezTo>
                  <a:pt x="347688" y="272259"/>
                  <a:pt x="347438" y="272243"/>
                  <a:pt x="347171" y="272209"/>
                </a:cubicBezTo>
                <a:cubicBezTo>
                  <a:pt x="346871" y="272159"/>
                  <a:pt x="346587" y="272109"/>
                  <a:pt x="346304" y="272043"/>
                </a:cubicBezTo>
                <a:cubicBezTo>
                  <a:pt x="346171" y="272009"/>
                  <a:pt x="346054" y="272009"/>
                  <a:pt x="345937" y="271976"/>
                </a:cubicBezTo>
                <a:cubicBezTo>
                  <a:pt x="272160" y="250267"/>
                  <a:pt x="192563" y="270525"/>
                  <a:pt x="138248" y="324847"/>
                </a:cubicBezTo>
                <a:lnTo>
                  <a:pt x="137431" y="325664"/>
                </a:lnTo>
                <a:lnTo>
                  <a:pt x="434039" y="622217"/>
                </a:lnTo>
                <a:lnTo>
                  <a:pt x="434856" y="621400"/>
                </a:lnTo>
                <a:cubicBezTo>
                  <a:pt x="474479" y="581800"/>
                  <a:pt x="496292" y="529146"/>
                  <a:pt x="496292" y="473123"/>
                </a:cubicBezTo>
                <a:cubicBezTo>
                  <a:pt x="496292" y="452982"/>
                  <a:pt x="493407" y="432991"/>
                  <a:pt x="487737" y="413733"/>
                </a:cubicBezTo>
                <a:cubicBezTo>
                  <a:pt x="487704" y="413616"/>
                  <a:pt x="487704" y="413483"/>
                  <a:pt x="487671" y="413366"/>
                </a:cubicBezTo>
                <a:cubicBezTo>
                  <a:pt x="487604" y="413083"/>
                  <a:pt x="487554" y="412799"/>
                  <a:pt x="487504" y="412499"/>
                </a:cubicBezTo>
                <a:cubicBezTo>
                  <a:pt x="487470" y="412249"/>
                  <a:pt x="487437" y="411982"/>
                  <a:pt x="487437" y="411715"/>
                </a:cubicBezTo>
                <a:cubicBezTo>
                  <a:pt x="487420" y="411449"/>
                  <a:pt x="487437" y="411182"/>
                  <a:pt x="487437" y="410915"/>
                </a:cubicBezTo>
                <a:cubicBezTo>
                  <a:pt x="487454" y="410648"/>
                  <a:pt x="487487" y="410382"/>
                  <a:pt x="487520" y="410098"/>
                </a:cubicBezTo>
                <a:close/>
                <a:moveTo>
                  <a:pt x="754895" y="241730"/>
                </a:moveTo>
                <a:lnTo>
                  <a:pt x="517988" y="4852"/>
                </a:lnTo>
                <a:cubicBezTo>
                  <a:pt x="514853" y="1734"/>
                  <a:pt x="510684" y="0"/>
                  <a:pt x="506265" y="0"/>
                </a:cubicBezTo>
                <a:cubicBezTo>
                  <a:pt x="501846" y="0"/>
                  <a:pt x="497676" y="1734"/>
                  <a:pt x="494541" y="4852"/>
                </a:cubicBezTo>
                <a:lnTo>
                  <a:pt x="461188" y="38215"/>
                </a:lnTo>
                <a:cubicBezTo>
                  <a:pt x="454718" y="44668"/>
                  <a:pt x="454718" y="55189"/>
                  <a:pt x="461188" y="61641"/>
                </a:cubicBezTo>
                <a:lnTo>
                  <a:pt x="611227" y="211668"/>
                </a:lnTo>
                <a:lnTo>
                  <a:pt x="653368" y="253785"/>
                </a:lnTo>
                <a:cubicBezTo>
                  <a:pt x="653368" y="253785"/>
                  <a:pt x="653385" y="253802"/>
                  <a:pt x="653385" y="253819"/>
                </a:cubicBezTo>
                <a:lnTo>
                  <a:pt x="698094" y="298520"/>
                </a:lnTo>
                <a:cubicBezTo>
                  <a:pt x="701230" y="301655"/>
                  <a:pt x="705399" y="303372"/>
                  <a:pt x="709818" y="303372"/>
                </a:cubicBezTo>
                <a:cubicBezTo>
                  <a:pt x="714237" y="303372"/>
                  <a:pt x="718406" y="301655"/>
                  <a:pt x="721542" y="298520"/>
                </a:cubicBezTo>
                <a:lnTo>
                  <a:pt x="754895" y="265157"/>
                </a:lnTo>
                <a:cubicBezTo>
                  <a:pt x="758030" y="262039"/>
                  <a:pt x="759747" y="257870"/>
                  <a:pt x="759747" y="253452"/>
                </a:cubicBezTo>
                <a:cubicBezTo>
                  <a:pt x="759747" y="249017"/>
                  <a:pt x="758030" y="244865"/>
                  <a:pt x="754895" y="24173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" name="Google Shape;11946;p73">
            <a:extLst>
              <a:ext uri="{FF2B5EF4-FFF2-40B4-BE49-F238E27FC236}">
                <a16:creationId xmlns:a16="http://schemas.microsoft.com/office/drawing/2014/main" id="{50993FCA-F3D2-463F-8529-6D5F4802FF27}"/>
              </a:ext>
            </a:extLst>
          </p:cNvPr>
          <p:cNvGrpSpPr/>
          <p:nvPr/>
        </p:nvGrpSpPr>
        <p:grpSpPr>
          <a:xfrm>
            <a:off x="251038" y="1440268"/>
            <a:ext cx="297899" cy="350043"/>
            <a:chOff x="3136452" y="1515946"/>
            <a:chExt cx="297988" cy="358393"/>
          </a:xfrm>
        </p:grpSpPr>
        <p:sp>
          <p:nvSpPr>
            <p:cNvPr id="29" name="Google Shape;11947;p73">
              <a:extLst>
                <a:ext uri="{FF2B5EF4-FFF2-40B4-BE49-F238E27FC236}">
                  <a16:creationId xmlns:a16="http://schemas.microsoft.com/office/drawing/2014/main" id="{9B209B79-6AFD-4FDA-BA46-231133386FDD}"/>
                </a:ext>
              </a:extLst>
            </p:cNvPr>
            <p:cNvSpPr/>
            <p:nvPr/>
          </p:nvSpPr>
          <p:spPr>
            <a:xfrm>
              <a:off x="3141670" y="1581568"/>
              <a:ext cx="287554" cy="287527"/>
            </a:xfrm>
            <a:custGeom>
              <a:avLst/>
              <a:gdLst/>
              <a:ahLst/>
              <a:cxnLst/>
              <a:rect l="l" t="t" r="r" b="b"/>
              <a:pathLst>
                <a:path w="10968" h="10967" extrusionOk="0">
                  <a:moveTo>
                    <a:pt x="1" y="0"/>
                  </a:moveTo>
                  <a:lnTo>
                    <a:pt x="1" y="8526"/>
                  </a:lnTo>
                  <a:lnTo>
                    <a:pt x="247" y="8783"/>
                  </a:lnTo>
                  <a:lnTo>
                    <a:pt x="2369" y="10967"/>
                  </a:lnTo>
                  <a:lnTo>
                    <a:pt x="10967" y="10967"/>
                  </a:lnTo>
                  <a:lnTo>
                    <a:pt x="10967" y="0"/>
                  </a:lnTo>
                  <a:close/>
                </a:path>
              </a:pathLst>
            </a:custGeom>
            <a:solidFill>
              <a:srgbClr val="AABCC9"/>
            </a:solidFill>
            <a:ln>
              <a:noFill/>
            </a:ln>
          </p:spPr>
          <p:txBody>
            <a:bodyPr spcFirstLastPara="1" wrap="square" lIns="90700" tIns="90700" rIns="90700" bIns="90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1948;p73">
              <a:extLst>
                <a:ext uri="{FF2B5EF4-FFF2-40B4-BE49-F238E27FC236}">
                  <a16:creationId xmlns:a16="http://schemas.microsoft.com/office/drawing/2014/main" id="{4AA2A7AE-4783-4015-8E67-D3DECD41AD68}"/>
                </a:ext>
              </a:extLst>
            </p:cNvPr>
            <p:cNvSpPr/>
            <p:nvPr/>
          </p:nvSpPr>
          <p:spPr>
            <a:xfrm>
              <a:off x="3148145" y="1811836"/>
              <a:ext cx="73593" cy="57259"/>
            </a:xfrm>
            <a:custGeom>
              <a:avLst/>
              <a:gdLst/>
              <a:ahLst/>
              <a:cxnLst/>
              <a:rect l="l" t="t" r="r" b="b"/>
              <a:pathLst>
                <a:path w="2807" h="2184" extrusionOk="0">
                  <a:moveTo>
                    <a:pt x="0" y="0"/>
                  </a:moveTo>
                  <a:lnTo>
                    <a:pt x="2119" y="2184"/>
                  </a:lnTo>
                  <a:lnTo>
                    <a:pt x="2807" y="2184"/>
                  </a:lnTo>
                  <a:lnTo>
                    <a:pt x="2807" y="424"/>
                  </a:lnTo>
                  <a:cubicBezTo>
                    <a:pt x="2807" y="188"/>
                    <a:pt x="2615" y="0"/>
                    <a:pt x="238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0700" tIns="90700" rIns="90700" bIns="90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1949;p73">
              <a:extLst>
                <a:ext uri="{FF2B5EF4-FFF2-40B4-BE49-F238E27FC236}">
                  <a16:creationId xmlns:a16="http://schemas.microsoft.com/office/drawing/2014/main" id="{1A8682B7-3C72-4BED-8C6A-F220395380BB}"/>
                </a:ext>
              </a:extLst>
            </p:cNvPr>
            <p:cNvSpPr/>
            <p:nvPr/>
          </p:nvSpPr>
          <p:spPr>
            <a:xfrm>
              <a:off x="3278420" y="1581568"/>
              <a:ext cx="120024" cy="43783"/>
            </a:xfrm>
            <a:custGeom>
              <a:avLst/>
              <a:gdLst/>
              <a:ahLst/>
              <a:cxnLst/>
              <a:rect l="l" t="t" r="r" b="b"/>
              <a:pathLst>
                <a:path w="4578" h="1670" extrusionOk="0">
                  <a:moveTo>
                    <a:pt x="0" y="0"/>
                  </a:moveTo>
                  <a:cubicBezTo>
                    <a:pt x="319" y="996"/>
                    <a:pt x="1242" y="1670"/>
                    <a:pt x="2289" y="1670"/>
                  </a:cubicBezTo>
                  <a:cubicBezTo>
                    <a:pt x="3336" y="1670"/>
                    <a:pt x="4259" y="996"/>
                    <a:pt x="4578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0700" tIns="90700" rIns="90700" bIns="90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1950;p73">
              <a:extLst>
                <a:ext uri="{FF2B5EF4-FFF2-40B4-BE49-F238E27FC236}">
                  <a16:creationId xmlns:a16="http://schemas.microsoft.com/office/drawing/2014/main" id="{DD903D7B-A2CE-4486-BC89-FF490EF409AF}"/>
                </a:ext>
              </a:extLst>
            </p:cNvPr>
            <p:cNvSpPr/>
            <p:nvPr/>
          </p:nvSpPr>
          <p:spPr>
            <a:xfrm>
              <a:off x="3181546" y="1581568"/>
              <a:ext cx="247677" cy="287527"/>
            </a:xfrm>
            <a:custGeom>
              <a:avLst/>
              <a:gdLst/>
              <a:ahLst/>
              <a:cxnLst/>
              <a:rect l="l" t="t" r="r" b="b"/>
              <a:pathLst>
                <a:path w="9447" h="10967" extrusionOk="0">
                  <a:moveTo>
                    <a:pt x="8577" y="0"/>
                  </a:moveTo>
                  <a:lnTo>
                    <a:pt x="8577" y="10098"/>
                  </a:lnTo>
                  <a:lnTo>
                    <a:pt x="1" y="10098"/>
                  </a:lnTo>
                  <a:lnTo>
                    <a:pt x="848" y="10967"/>
                  </a:lnTo>
                  <a:lnTo>
                    <a:pt x="9446" y="10967"/>
                  </a:lnTo>
                  <a:lnTo>
                    <a:pt x="9446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0700" tIns="90700" rIns="90700" bIns="90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1951;p73">
              <a:extLst>
                <a:ext uri="{FF2B5EF4-FFF2-40B4-BE49-F238E27FC236}">
                  <a16:creationId xmlns:a16="http://schemas.microsoft.com/office/drawing/2014/main" id="{CA931C4B-DAD1-4CD6-B6CD-776F7171B3F0}"/>
                </a:ext>
              </a:extLst>
            </p:cNvPr>
            <p:cNvSpPr/>
            <p:nvPr/>
          </p:nvSpPr>
          <p:spPr>
            <a:xfrm>
              <a:off x="3141670" y="1805072"/>
              <a:ext cx="62135" cy="64023"/>
            </a:xfrm>
            <a:custGeom>
              <a:avLst/>
              <a:gdLst/>
              <a:ahLst/>
              <a:cxnLst/>
              <a:rect l="l" t="t" r="r" b="b"/>
              <a:pathLst>
                <a:path w="2370" h="2442" extrusionOk="0">
                  <a:moveTo>
                    <a:pt x="1" y="1"/>
                  </a:moveTo>
                  <a:lnTo>
                    <a:pt x="2369" y="2442"/>
                  </a:lnTo>
                  <a:lnTo>
                    <a:pt x="2369" y="1"/>
                  </a:lnTo>
                  <a:close/>
                </a:path>
              </a:pathLst>
            </a:custGeom>
            <a:solidFill>
              <a:srgbClr val="8BA3B5"/>
            </a:solidFill>
            <a:ln>
              <a:noFill/>
            </a:ln>
          </p:spPr>
          <p:txBody>
            <a:bodyPr spcFirstLastPara="1" wrap="square" lIns="90700" tIns="90700" rIns="90700" bIns="90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1952;p73">
              <a:extLst>
                <a:ext uri="{FF2B5EF4-FFF2-40B4-BE49-F238E27FC236}">
                  <a16:creationId xmlns:a16="http://schemas.microsoft.com/office/drawing/2014/main" id="{90CCDCF7-421A-4C2F-A48B-2A0CADEEB371}"/>
                </a:ext>
              </a:extLst>
            </p:cNvPr>
            <p:cNvSpPr/>
            <p:nvPr/>
          </p:nvSpPr>
          <p:spPr>
            <a:xfrm>
              <a:off x="3297297" y="1521163"/>
              <a:ext cx="82349" cy="82375"/>
            </a:xfrm>
            <a:custGeom>
              <a:avLst/>
              <a:gdLst/>
              <a:ahLst/>
              <a:cxnLst/>
              <a:rect l="l" t="t" r="r" b="b"/>
              <a:pathLst>
                <a:path w="3141" h="3142" extrusionOk="0">
                  <a:moveTo>
                    <a:pt x="1569" y="1"/>
                  </a:moveTo>
                  <a:cubicBezTo>
                    <a:pt x="703" y="1"/>
                    <a:pt x="1" y="704"/>
                    <a:pt x="1" y="1573"/>
                  </a:cubicBezTo>
                  <a:cubicBezTo>
                    <a:pt x="1" y="2438"/>
                    <a:pt x="703" y="3141"/>
                    <a:pt x="1569" y="3141"/>
                  </a:cubicBezTo>
                  <a:cubicBezTo>
                    <a:pt x="2435" y="3141"/>
                    <a:pt x="3141" y="2438"/>
                    <a:pt x="3141" y="1573"/>
                  </a:cubicBezTo>
                  <a:cubicBezTo>
                    <a:pt x="3141" y="704"/>
                    <a:pt x="2435" y="1"/>
                    <a:pt x="1569" y="1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0700" tIns="90700" rIns="90700" bIns="90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1953;p73">
              <a:extLst>
                <a:ext uri="{FF2B5EF4-FFF2-40B4-BE49-F238E27FC236}">
                  <a16:creationId xmlns:a16="http://schemas.microsoft.com/office/drawing/2014/main" id="{A9A7533F-E3D7-49A3-97C5-A709D20BDF3E}"/>
                </a:ext>
              </a:extLst>
            </p:cNvPr>
            <p:cNvSpPr/>
            <p:nvPr/>
          </p:nvSpPr>
          <p:spPr>
            <a:xfrm>
              <a:off x="3202075" y="1650494"/>
              <a:ext cx="166665" cy="18929"/>
            </a:xfrm>
            <a:custGeom>
              <a:avLst/>
              <a:gdLst/>
              <a:ahLst/>
              <a:cxnLst/>
              <a:rect l="l" t="t" r="r" b="b"/>
              <a:pathLst>
                <a:path w="6357" h="722" extrusionOk="0">
                  <a:moveTo>
                    <a:pt x="0" y="1"/>
                  </a:moveTo>
                  <a:lnTo>
                    <a:pt x="0" y="721"/>
                  </a:lnTo>
                  <a:lnTo>
                    <a:pt x="6356" y="721"/>
                  </a:lnTo>
                  <a:lnTo>
                    <a:pt x="6356" y="1"/>
                  </a:lnTo>
                  <a:close/>
                </a:path>
              </a:pathLst>
            </a:custGeom>
            <a:solidFill>
              <a:srgbClr val="D6DEE4"/>
            </a:solidFill>
            <a:ln>
              <a:noFill/>
            </a:ln>
          </p:spPr>
          <p:txBody>
            <a:bodyPr spcFirstLastPara="1" wrap="square" lIns="90700" tIns="90700" rIns="90700" bIns="90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1954;p73">
              <a:extLst>
                <a:ext uri="{FF2B5EF4-FFF2-40B4-BE49-F238E27FC236}">
                  <a16:creationId xmlns:a16="http://schemas.microsoft.com/office/drawing/2014/main" id="{7F6285BF-B517-40FD-8D68-09B7B54CBFEA}"/>
                </a:ext>
              </a:extLst>
            </p:cNvPr>
            <p:cNvSpPr/>
            <p:nvPr/>
          </p:nvSpPr>
          <p:spPr>
            <a:xfrm>
              <a:off x="3136452" y="1515946"/>
              <a:ext cx="297988" cy="358393"/>
            </a:xfrm>
            <a:custGeom>
              <a:avLst/>
              <a:gdLst/>
              <a:ahLst/>
              <a:cxnLst/>
              <a:rect l="l" t="t" r="r" b="b"/>
              <a:pathLst>
                <a:path w="11366" h="13670" extrusionOk="0">
                  <a:moveTo>
                    <a:pt x="2366" y="11228"/>
                  </a:moveTo>
                  <a:lnTo>
                    <a:pt x="2366" y="12974"/>
                  </a:lnTo>
                  <a:lnTo>
                    <a:pt x="1688" y="12278"/>
                  </a:lnTo>
                  <a:lnTo>
                    <a:pt x="671" y="11228"/>
                  </a:lnTo>
                  <a:close/>
                  <a:moveTo>
                    <a:pt x="7704" y="1"/>
                  </a:moveTo>
                  <a:cubicBezTo>
                    <a:pt x="7247" y="1"/>
                    <a:pt x="6794" y="178"/>
                    <a:pt x="6451" y="519"/>
                  </a:cubicBezTo>
                  <a:cubicBezTo>
                    <a:pt x="6440" y="533"/>
                    <a:pt x="6426" y="548"/>
                    <a:pt x="6415" y="559"/>
                  </a:cubicBezTo>
                  <a:lnTo>
                    <a:pt x="6411" y="566"/>
                  </a:lnTo>
                  <a:cubicBezTo>
                    <a:pt x="6289" y="713"/>
                    <a:pt x="6417" y="896"/>
                    <a:pt x="6565" y="896"/>
                  </a:cubicBezTo>
                  <a:cubicBezTo>
                    <a:pt x="6611" y="896"/>
                    <a:pt x="6658" y="878"/>
                    <a:pt x="6701" y="837"/>
                  </a:cubicBezTo>
                  <a:lnTo>
                    <a:pt x="6708" y="830"/>
                  </a:lnTo>
                  <a:cubicBezTo>
                    <a:pt x="6715" y="819"/>
                    <a:pt x="6726" y="812"/>
                    <a:pt x="6737" y="801"/>
                  </a:cubicBezTo>
                  <a:cubicBezTo>
                    <a:pt x="6999" y="539"/>
                    <a:pt x="7348" y="401"/>
                    <a:pt x="7705" y="401"/>
                  </a:cubicBezTo>
                  <a:cubicBezTo>
                    <a:pt x="7881" y="401"/>
                    <a:pt x="8059" y="435"/>
                    <a:pt x="8229" y="504"/>
                  </a:cubicBezTo>
                  <a:cubicBezTo>
                    <a:pt x="8740" y="718"/>
                    <a:pt x="9073" y="1218"/>
                    <a:pt x="9073" y="1768"/>
                  </a:cubicBezTo>
                  <a:cubicBezTo>
                    <a:pt x="9073" y="2322"/>
                    <a:pt x="8740" y="2822"/>
                    <a:pt x="8229" y="3036"/>
                  </a:cubicBezTo>
                  <a:cubicBezTo>
                    <a:pt x="8059" y="3105"/>
                    <a:pt x="7881" y="3139"/>
                    <a:pt x="7705" y="3139"/>
                  </a:cubicBezTo>
                  <a:cubicBezTo>
                    <a:pt x="7348" y="3139"/>
                    <a:pt x="6999" y="3001"/>
                    <a:pt x="6737" y="2739"/>
                  </a:cubicBezTo>
                  <a:lnTo>
                    <a:pt x="6733" y="2735"/>
                  </a:lnTo>
                  <a:cubicBezTo>
                    <a:pt x="6415" y="2420"/>
                    <a:pt x="6277" y="1967"/>
                    <a:pt x="6357" y="1526"/>
                  </a:cubicBezTo>
                  <a:cubicBezTo>
                    <a:pt x="6383" y="1376"/>
                    <a:pt x="6268" y="1287"/>
                    <a:pt x="6154" y="1287"/>
                  </a:cubicBezTo>
                  <a:cubicBezTo>
                    <a:pt x="6068" y="1287"/>
                    <a:pt x="5982" y="1339"/>
                    <a:pt x="5962" y="1453"/>
                  </a:cubicBezTo>
                  <a:cubicBezTo>
                    <a:pt x="5911" y="1736"/>
                    <a:pt x="5929" y="2029"/>
                    <a:pt x="6016" y="2304"/>
                  </a:cubicBezTo>
                  <a:lnTo>
                    <a:pt x="3880" y="2304"/>
                  </a:lnTo>
                  <a:cubicBezTo>
                    <a:pt x="3612" y="2304"/>
                    <a:pt x="3612" y="2703"/>
                    <a:pt x="3880" y="2703"/>
                  </a:cubicBezTo>
                  <a:lnTo>
                    <a:pt x="6201" y="2703"/>
                  </a:lnTo>
                  <a:cubicBezTo>
                    <a:pt x="6237" y="2761"/>
                    <a:pt x="6277" y="2818"/>
                    <a:pt x="6321" y="2873"/>
                  </a:cubicBezTo>
                  <a:lnTo>
                    <a:pt x="5354" y="3843"/>
                  </a:lnTo>
                  <a:cubicBezTo>
                    <a:pt x="5211" y="3988"/>
                    <a:pt x="5344" y="4185"/>
                    <a:pt x="5499" y="4185"/>
                  </a:cubicBezTo>
                  <a:cubicBezTo>
                    <a:pt x="5545" y="4185"/>
                    <a:pt x="5593" y="4168"/>
                    <a:pt x="5636" y="4126"/>
                  </a:cubicBezTo>
                  <a:lnTo>
                    <a:pt x="6603" y="3155"/>
                  </a:lnTo>
                  <a:cubicBezTo>
                    <a:pt x="6929" y="3417"/>
                    <a:pt x="7317" y="3542"/>
                    <a:pt x="7701" y="3542"/>
                  </a:cubicBezTo>
                  <a:cubicBezTo>
                    <a:pt x="8289" y="3542"/>
                    <a:pt x="8870" y="3248"/>
                    <a:pt x="9207" y="2703"/>
                  </a:cubicBezTo>
                  <a:lnTo>
                    <a:pt x="10964" y="2703"/>
                  </a:lnTo>
                  <a:lnTo>
                    <a:pt x="10964" y="13267"/>
                  </a:lnTo>
                  <a:lnTo>
                    <a:pt x="2768" y="13267"/>
                  </a:lnTo>
                  <a:lnTo>
                    <a:pt x="2768" y="11029"/>
                  </a:lnTo>
                  <a:cubicBezTo>
                    <a:pt x="2768" y="10917"/>
                    <a:pt x="2677" y="10830"/>
                    <a:pt x="2568" y="10830"/>
                  </a:cubicBezTo>
                  <a:lnTo>
                    <a:pt x="399" y="10830"/>
                  </a:lnTo>
                  <a:lnTo>
                    <a:pt x="399" y="2703"/>
                  </a:lnTo>
                  <a:lnTo>
                    <a:pt x="3090" y="2703"/>
                  </a:lnTo>
                  <a:cubicBezTo>
                    <a:pt x="3358" y="2703"/>
                    <a:pt x="3358" y="2304"/>
                    <a:pt x="3090" y="2304"/>
                  </a:cubicBezTo>
                  <a:lnTo>
                    <a:pt x="200" y="2304"/>
                  </a:lnTo>
                  <a:cubicBezTo>
                    <a:pt x="88" y="2304"/>
                    <a:pt x="1" y="2391"/>
                    <a:pt x="1" y="2503"/>
                  </a:cubicBezTo>
                  <a:lnTo>
                    <a:pt x="1" y="11029"/>
                  </a:lnTo>
                  <a:cubicBezTo>
                    <a:pt x="1" y="11080"/>
                    <a:pt x="19" y="11130"/>
                    <a:pt x="55" y="11167"/>
                  </a:cubicBezTo>
                  <a:lnTo>
                    <a:pt x="1312" y="12463"/>
                  </a:lnTo>
                  <a:lnTo>
                    <a:pt x="2424" y="13608"/>
                  </a:lnTo>
                  <a:cubicBezTo>
                    <a:pt x="2463" y="13647"/>
                    <a:pt x="2514" y="13669"/>
                    <a:pt x="2568" y="13669"/>
                  </a:cubicBezTo>
                  <a:lnTo>
                    <a:pt x="11166" y="13669"/>
                  </a:lnTo>
                  <a:cubicBezTo>
                    <a:pt x="11275" y="13669"/>
                    <a:pt x="11366" y="13579"/>
                    <a:pt x="11366" y="13470"/>
                  </a:cubicBezTo>
                  <a:lnTo>
                    <a:pt x="11366" y="2503"/>
                  </a:lnTo>
                  <a:cubicBezTo>
                    <a:pt x="11366" y="2393"/>
                    <a:pt x="11279" y="2304"/>
                    <a:pt x="11173" y="2304"/>
                  </a:cubicBezTo>
                  <a:cubicBezTo>
                    <a:pt x="11171" y="2304"/>
                    <a:pt x="11169" y="2304"/>
                    <a:pt x="11166" y="2304"/>
                  </a:cubicBezTo>
                  <a:lnTo>
                    <a:pt x="9392" y="2304"/>
                  </a:lnTo>
                  <a:cubicBezTo>
                    <a:pt x="9638" y="1526"/>
                    <a:pt x="9319" y="682"/>
                    <a:pt x="8620" y="258"/>
                  </a:cubicBezTo>
                  <a:cubicBezTo>
                    <a:pt x="8337" y="85"/>
                    <a:pt x="8020" y="1"/>
                    <a:pt x="770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0700" tIns="90700" rIns="90700" bIns="90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1955;p73">
              <a:extLst>
                <a:ext uri="{FF2B5EF4-FFF2-40B4-BE49-F238E27FC236}">
                  <a16:creationId xmlns:a16="http://schemas.microsoft.com/office/drawing/2014/main" id="{8F42B16A-87CB-4FFB-9C40-F2821E46E1C5}"/>
                </a:ext>
              </a:extLst>
            </p:cNvPr>
            <p:cNvSpPr/>
            <p:nvPr/>
          </p:nvSpPr>
          <p:spPr>
            <a:xfrm>
              <a:off x="3265678" y="1799855"/>
              <a:ext cx="128597" cy="10487"/>
            </a:xfrm>
            <a:custGeom>
              <a:avLst/>
              <a:gdLst/>
              <a:ahLst/>
              <a:cxnLst/>
              <a:rect l="l" t="t" r="r" b="b"/>
              <a:pathLst>
                <a:path w="4905" h="400" extrusionOk="0">
                  <a:moveTo>
                    <a:pt x="269" y="1"/>
                  </a:moveTo>
                  <a:cubicBezTo>
                    <a:pt x="1" y="1"/>
                    <a:pt x="1" y="399"/>
                    <a:pt x="269" y="399"/>
                  </a:cubicBezTo>
                  <a:lnTo>
                    <a:pt x="4637" y="399"/>
                  </a:lnTo>
                  <a:cubicBezTo>
                    <a:pt x="4905" y="399"/>
                    <a:pt x="4905" y="1"/>
                    <a:pt x="463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0700" tIns="90700" rIns="90700" bIns="90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1956;p73">
              <a:extLst>
                <a:ext uri="{FF2B5EF4-FFF2-40B4-BE49-F238E27FC236}">
                  <a16:creationId xmlns:a16="http://schemas.microsoft.com/office/drawing/2014/main" id="{BAE07095-9EDF-45E7-AA87-A09AB44025AA}"/>
                </a:ext>
              </a:extLst>
            </p:cNvPr>
            <p:cNvSpPr/>
            <p:nvPr/>
          </p:nvSpPr>
          <p:spPr>
            <a:xfrm>
              <a:off x="3196857" y="1645172"/>
              <a:ext cx="177099" cy="29573"/>
            </a:xfrm>
            <a:custGeom>
              <a:avLst/>
              <a:gdLst/>
              <a:ahLst/>
              <a:cxnLst/>
              <a:rect l="l" t="t" r="r" b="b"/>
              <a:pathLst>
                <a:path w="6755" h="1128" extrusionOk="0">
                  <a:moveTo>
                    <a:pt x="199" y="1"/>
                  </a:moveTo>
                  <a:cubicBezTo>
                    <a:pt x="87" y="1"/>
                    <a:pt x="0" y="91"/>
                    <a:pt x="0" y="204"/>
                  </a:cubicBezTo>
                  <a:lnTo>
                    <a:pt x="0" y="928"/>
                  </a:lnTo>
                  <a:cubicBezTo>
                    <a:pt x="0" y="1037"/>
                    <a:pt x="87" y="1127"/>
                    <a:pt x="199" y="1127"/>
                  </a:cubicBezTo>
                  <a:lnTo>
                    <a:pt x="6555" y="1127"/>
                  </a:lnTo>
                  <a:cubicBezTo>
                    <a:pt x="6668" y="1127"/>
                    <a:pt x="6755" y="1037"/>
                    <a:pt x="6755" y="928"/>
                  </a:cubicBezTo>
                  <a:lnTo>
                    <a:pt x="6755" y="204"/>
                  </a:lnTo>
                  <a:cubicBezTo>
                    <a:pt x="6755" y="91"/>
                    <a:pt x="6668" y="1"/>
                    <a:pt x="6555" y="1"/>
                  </a:cubicBezTo>
                  <a:lnTo>
                    <a:pt x="5241" y="1"/>
                  </a:lnTo>
                  <a:cubicBezTo>
                    <a:pt x="4973" y="1"/>
                    <a:pt x="4973" y="403"/>
                    <a:pt x="5241" y="403"/>
                  </a:cubicBezTo>
                  <a:lnTo>
                    <a:pt x="6356" y="403"/>
                  </a:lnTo>
                  <a:lnTo>
                    <a:pt x="6356" y="725"/>
                  </a:lnTo>
                  <a:lnTo>
                    <a:pt x="398" y="725"/>
                  </a:lnTo>
                  <a:lnTo>
                    <a:pt x="398" y="403"/>
                  </a:lnTo>
                  <a:lnTo>
                    <a:pt x="4451" y="403"/>
                  </a:lnTo>
                  <a:cubicBezTo>
                    <a:pt x="4719" y="403"/>
                    <a:pt x="4719" y="1"/>
                    <a:pt x="445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0700" tIns="90700" rIns="90700" bIns="90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1957;p73">
              <a:extLst>
                <a:ext uri="{FF2B5EF4-FFF2-40B4-BE49-F238E27FC236}">
                  <a16:creationId xmlns:a16="http://schemas.microsoft.com/office/drawing/2014/main" id="{3472C45F-6AA1-42B6-A0B6-C2E91D16A6FB}"/>
                </a:ext>
              </a:extLst>
            </p:cNvPr>
            <p:cNvSpPr/>
            <p:nvPr/>
          </p:nvSpPr>
          <p:spPr>
            <a:xfrm>
              <a:off x="3195048" y="1690292"/>
              <a:ext cx="180717" cy="10461"/>
            </a:xfrm>
            <a:custGeom>
              <a:avLst/>
              <a:gdLst/>
              <a:ahLst/>
              <a:cxnLst/>
              <a:rect l="l" t="t" r="r" b="b"/>
              <a:pathLst>
                <a:path w="6893" h="399" extrusionOk="0">
                  <a:moveTo>
                    <a:pt x="268" y="0"/>
                  </a:moveTo>
                  <a:cubicBezTo>
                    <a:pt x="0" y="0"/>
                    <a:pt x="0" y="399"/>
                    <a:pt x="268" y="399"/>
                  </a:cubicBezTo>
                  <a:lnTo>
                    <a:pt x="6624" y="399"/>
                  </a:lnTo>
                  <a:cubicBezTo>
                    <a:pt x="6892" y="399"/>
                    <a:pt x="6892" y="0"/>
                    <a:pt x="66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0700" tIns="90700" rIns="90700" bIns="90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1958;p73">
              <a:extLst>
                <a:ext uri="{FF2B5EF4-FFF2-40B4-BE49-F238E27FC236}">
                  <a16:creationId xmlns:a16="http://schemas.microsoft.com/office/drawing/2014/main" id="{1698A1C4-8BD5-4BA6-98CA-263F934F374A}"/>
                </a:ext>
              </a:extLst>
            </p:cNvPr>
            <p:cNvSpPr/>
            <p:nvPr/>
          </p:nvSpPr>
          <p:spPr>
            <a:xfrm>
              <a:off x="3195048" y="1716300"/>
              <a:ext cx="180717" cy="10461"/>
            </a:xfrm>
            <a:custGeom>
              <a:avLst/>
              <a:gdLst/>
              <a:ahLst/>
              <a:cxnLst/>
              <a:rect l="l" t="t" r="r" b="b"/>
              <a:pathLst>
                <a:path w="6893" h="399" extrusionOk="0">
                  <a:moveTo>
                    <a:pt x="268" y="1"/>
                  </a:moveTo>
                  <a:cubicBezTo>
                    <a:pt x="0" y="1"/>
                    <a:pt x="0" y="399"/>
                    <a:pt x="268" y="399"/>
                  </a:cubicBezTo>
                  <a:lnTo>
                    <a:pt x="6624" y="399"/>
                  </a:lnTo>
                  <a:cubicBezTo>
                    <a:pt x="6892" y="399"/>
                    <a:pt x="6892" y="1"/>
                    <a:pt x="66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0700" tIns="90700" rIns="90700" bIns="90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" name="TextBox 49">
            <a:extLst>
              <a:ext uri="{FF2B5EF4-FFF2-40B4-BE49-F238E27FC236}">
                <a16:creationId xmlns:a16="http://schemas.microsoft.com/office/drawing/2014/main" id="{044978B9-D0D7-46A9-99F5-3AD761E9DDBF}"/>
              </a:ext>
            </a:extLst>
          </p:cNvPr>
          <p:cNvSpPr txBox="1"/>
          <p:nvPr/>
        </p:nvSpPr>
        <p:spPr>
          <a:xfrm>
            <a:off x="550196" y="1312878"/>
            <a:ext cx="3618509" cy="61234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1200" b="1" dirty="0">
                <a:solidFill>
                  <a:srgbClr val="0070C0"/>
                </a:solidFill>
                <a:cs typeface="Arial" pitchFamily="34" charset="0"/>
              </a:rPr>
              <a:t>報名資格</a:t>
            </a:r>
            <a:endParaRPr lang="en-US" altLang="zh-TW" sz="1200" b="1" dirty="0">
              <a:solidFill>
                <a:srgbClr val="0070C0"/>
              </a:solidFill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TW" altLang="zh-TW" sz="1200" b="1" dirty="0">
                <a:solidFill>
                  <a:srgbClr val="0070C0"/>
                </a:solidFill>
              </a:rPr>
              <a:t>在職之社會人士</a:t>
            </a:r>
            <a:r>
              <a:rPr lang="en-US" altLang="zh-TW" sz="1200" b="1" dirty="0">
                <a:solidFill>
                  <a:srgbClr val="0070C0"/>
                </a:solidFill>
              </a:rPr>
              <a:t>(</a:t>
            </a:r>
            <a:r>
              <a:rPr lang="zh-TW" altLang="zh-TW" sz="1200" b="1" dirty="0">
                <a:solidFill>
                  <a:srgbClr val="0070C0"/>
                </a:solidFill>
              </a:rPr>
              <a:t>學生身分請勿報名</a:t>
            </a:r>
            <a:r>
              <a:rPr lang="en-US" altLang="zh-TW" sz="1200" b="1" dirty="0">
                <a:solidFill>
                  <a:srgbClr val="0070C0"/>
                </a:solidFill>
              </a:rPr>
              <a:t>)</a:t>
            </a:r>
            <a:endParaRPr lang="zh-TW" altLang="zh-TW" sz="1200" b="1" dirty="0">
              <a:solidFill>
                <a:srgbClr val="0070C0"/>
              </a:solidFill>
            </a:endParaRPr>
          </a:p>
        </p:txBody>
      </p:sp>
      <p:sp>
        <p:nvSpPr>
          <p:cNvPr id="42" name="Teardrop 6">
            <a:extLst>
              <a:ext uri="{FF2B5EF4-FFF2-40B4-BE49-F238E27FC236}">
                <a16:creationId xmlns:a16="http://schemas.microsoft.com/office/drawing/2014/main" id="{87BC45C1-4445-45AB-BC20-393075F7A2A6}"/>
              </a:ext>
            </a:extLst>
          </p:cNvPr>
          <p:cNvSpPr/>
          <p:nvPr/>
        </p:nvSpPr>
        <p:spPr>
          <a:xfrm rot="8100000">
            <a:off x="246391" y="2143428"/>
            <a:ext cx="293144" cy="293145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08ACF36B-AC92-4F5D-80AD-C6E7FAAFE676}"/>
              </a:ext>
            </a:extLst>
          </p:cNvPr>
          <p:cNvSpPr/>
          <p:nvPr/>
        </p:nvSpPr>
        <p:spPr>
          <a:xfrm>
            <a:off x="533096" y="2004460"/>
            <a:ext cx="2643374" cy="889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zh-TW" sz="1200" b="1" dirty="0">
                <a:solidFill>
                  <a:srgbClr val="0070C0"/>
                </a:solidFill>
                <a:cs typeface="Arial" pitchFamily="34" charset="0"/>
              </a:rPr>
              <a:t>活動地點</a:t>
            </a:r>
            <a:r>
              <a:rPr lang="en-US" altLang="zh-TW" sz="1200" b="1" dirty="0">
                <a:solidFill>
                  <a:srgbClr val="0070C0"/>
                </a:solidFill>
                <a:cs typeface="Arial" pitchFamily="34" charset="0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zh-TW" altLang="en-US" sz="1200" b="1" dirty="0">
                <a:solidFill>
                  <a:srgbClr val="0070C0"/>
                </a:solidFill>
                <a:cs typeface="Arial" pitchFamily="34" charset="0"/>
              </a:rPr>
              <a:t>弘光科技大學 食品科技系</a:t>
            </a:r>
            <a:endParaRPr lang="en-US" altLang="zh-TW" sz="1200" b="1" dirty="0">
              <a:solidFill>
                <a:srgbClr val="0070C0"/>
              </a:solidFill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TW" altLang="en-US" sz="1200" b="1" dirty="0">
                <a:solidFill>
                  <a:srgbClr val="0070C0"/>
                </a:solidFill>
                <a:cs typeface="Arial" pitchFamily="34" charset="0"/>
              </a:rPr>
              <a:t>台中市沙鹿區台灣大道六段</a:t>
            </a:r>
            <a:r>
              <a:rPr lang="en-US" altLang="zh-TW" sz="1200" b="1" dirty="0">
                <a:solidFill>
                  <a:srgbClr val="0070C0"/>
                </a:solidFill>
                <a:cs typeface="Arial" pitchFamily="34" charset="0"/>
              </a:rPr>
              <a:t>1018</a:t>
            </a:r>
            <a:r>
              <a:rPr lang="zh-TW" altLang="en-US" sz="1200" b="1" dirty="0">
                <a:solidFill>
                  <a:srgbClr val="0070C0"/>
                </a:solidFill>
                <a:cs typeface="Arial" pitchFamily="34" charset="0"/>
              </a:rPr>
              <a:t>號</a:t>
            </a:r>
            <a:endParaRPr lang="en-US" altLang="zh-TW" sz="12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44" name="TextBox 46">
            <a:extLst>
              <a:ext uri="{FF2B5EF4-FFF2-40B4-BE49-F238E27FC236}">
                <a16:creationId xmlns:a16="http://schemas.microsoft.com/office/drawing/2014/main" id="{BF42E38A-3522-4A4A-9107-0D5D585477F1}"/>
              </a:ext>
            </a:extLst>
          </p:cNvPr>
          <p:cNvSpPr txBox="1"/>
          <p:nvPr/>
        </p:nvSpPr>
        <p:spPr>
          <a:xfrm>
            <a:off x="4932148" y="2165513"/>
            <a:ext cx="2576222" cy="61234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zh-TW" sz="1200" b="1" dirty="0">
                <a:solidFill>
                  <a:srgbClr val="002060"/>
                </a:solidFill>
              </a:rPr>
              <a:t>活動時間</a:t>
            </a:r>
            <a:r>
              <a:rPr lang="zh-TW" altLang="en-US" sz="1200" b="1" dirty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r>
              <a:rPr lang="en-US" altLang="zh-TW" sz="1200" b="1" dirty="0">
                <a:solidFill>
                  <a:srgbClr val="0070C0"/>
                </a:solidFill>
              </a:rPr>
              <a:t>2025-06-28</a:t>
            </a:r>
            <a:r>
              <a:rPr lang="zh-TW" altLang="en-US" sz="1200" b="1" dirty="0">
                <a:solidFill>
                  <a:srgbClr val="0070C0"/>
                </a:solidFill>
              </a:rPr>
              <a:t> </a:t>
            </a:r>
            <a:r>
              <a:rPr lang="en-US" altLang="zh-TW" sz="1200" b="1" dirty="0">
                <a:solidFill>
                  <a:srgbClr val="0070C0"/>
                </a:solidFill>
              </a:rPr>
              <a:t>(</a:t>
            </a:r>
            <a:r>
              <a:rPr lang="zh-TW" altLang="en-US" sz="1200" b="1" dirty="0">
                <a:solidFill>
                  <a:srgbClr val="0070C0"/>
                </a:solidFill>
              </a:rPr>
              <a:t>六</a:t>
            </a:r>
            <a:r>
              <a:rPr lang="en-US" altLang="zh-TW" sz="1200" b="1" dirty="0">
                <a:solidFill>
                  <a:srgbClr val="0070C0"/>
                </a:solidFill>
              </a:rPr>
              <a:t>)</a:t>
            </a:r>
            <a:r>
              <a:rPr lang="zh-TW" altLang="en-US" sz="1200" b="1" dirty="0">
                <a:solidFill>
                  <a:srgbClr val="0070C0"/>
                </a:solidFill>
              </a:rPr>
              <a:t> </a:t>
            </a:r>
            <a:endParaRPr lang="en-US" altLang="zh-TW" sz="1200" b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zh-TW" altLang="en-US" sz="1200" b="1" dirty="0">
                <a:solidFill>
                  <a:srgbClr val="0070C0"/>
                </a:solidFill>
              </a:rPr>
              <a:t>                  </a:t>
            </a:r>
            <a:r>
              <a:rPr lang="en-US" altLang="zh-TW" sz="1200" b="1" dirty="0">
                <a:solidFill>
                  <a:srgbClr val="0070C0"/>
                </a:solidFill>
              </a:rPr>
              <a:t>08:30</a:t>
            </a:r>
            <a:r>
              <a:rPr lang="zh-TW" altLang="en-US" sz="1200" b="1" dirty="0">
                <a:solidFill>
                  <a:srgbClr val="0070C0"/>
                </a:solidFill>
              </a:rPr>
              <a:t>報到</a:t>
            </a:r>
            <a:r>
              <a:rPr lang="en-US" altLang="zh-TW" sz="1200" b="1" dirty="0">
                <a:solidFill>
                  <a:srgbClr val="0070C0"/>
                </a:solidFill>
              </a:rPr>
              <a:t>~17:00</a:t>
            </a:r>
            <a:endParaRPr lang="ko-KR" altLang="en-US" sz="12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45" name="Google Shape;555;p36">
            <a:extLst>
              <a:ext uri="{FF2B5EF4-FFF2-40B4-BE49-F238E27FC236}">
                <a16:creationId xmlns:a16="http://schemas.microsoft.com/office/drawing/2014/main" id="{40727854-C155-414E-B7B7-6F8A126EE97E}"/>
              </a:ext>
            </a:extLst>
          </p:cNvPr>
          <p:cNvSpPr/>
          <p:nvPr/>
        </p:nvSpPr>
        <p:spPr>
          <a:xfrm>
            <a:off x="4677858" y="2162534"/>
            <a:ext cx="287085" cy="331871"/>
          </a:xfrm>
          <a:custGeom>
            <a:avLst/>
            <a:gdLst/>
            <a:ahLst/>
            <a:cxnLst/>
            <a:rect l="l" t="t" r="r" b="b"/>
            <a:pathLst>
              <a:path w="759747" h="762006" extrusionOk="0">
                <a:moveTo>
                  <a:pt x="188611" y="517174"/>
                </a:moveTo>
                <a:lnTo>
                  <a:pt x="244878" y="573447"/>
                </a:lnTo>
                <a:lnTo>
                  <a:pt x="0" y="762006"/>
                </a:lnTo>
                <a:lnTo>
                  <a:pt x="188611" y="517174"/>
                </a:lnTo>
                <a:close/>
                <a:moveTo>
                  <a:pt x="83983" y="379086"/>
                </a:moveTo>
                <a:cubicBezTo>
                  <a:pt x="81248" y="381820"/>
                  <a:pt x="81248" y="386272"/>
                  <a:pt x="83983" y="389006"/>
                </a:cubicBezTo>
                <a:lnTo>
                  <a:pt x="370685" y="675655"/>
                </a:lnTo>
                <a:cubicBezTo>
                  <a:pt x="372019" y="676972"/>
                  <a:pt x="373770" y="677706"/>
                  <a:pt x="375655" y="677706"/>
                </a:cubicBezTo>
                <a:cubicBezTo>
                  <a:pt x="377522" y="677706"/>
                  <a:pt x="379273" y="676972"/>
                  <a:pt x="380607" y="675655"/>
                </a:cubicBezTo>
                <a:lnTo>
                  <a:pt x="422249" y="634005"/>
                </a:lnTo>
                <a:lnTo>
                  <a:pt x="125641" y="337452"/>
                </a:lnTo>
                <a:lnTo>
                  <a:pt x="83983" y="379086"/>
                </a:lnTo>
                <a:close/>
                <a:moveTo>
                  <a:pt x="487520" y="410098"/>
                </a:moveTo>
                <a:cubicBezTo>
                  <a:pt x="487570" y="409848"/>
                  <a:pt x="487620" y="409581"/>
                  <a:pt x="487687" y="409331"/>
                </a:cubicBezTo>
                <a:cubicBezTo>
                  <a:pt x="487754" y="409064"/>
                  <a:pt x="487821" y="408814"/>
                  <a:pt x="487921" y="408564"/>
                </a:cubicBezTo>
                <a:cubicBezTo>
                  <a:pt x="488004" y="408314"/>
                  <a:pt x="488121" y="408064"/>
                  <a:pt x="488238" y="407814"/>
                </a:cubicBezTo>
                <a:cubicBezTo>
                  <a:pt x="488354" y="407580"/>
                  <a:pt x="488471" y="407330"/>
                  <a:pt x="488604" y="407097"/>
                </a:cubicBezTo>
                <a:cubicBezTo>
                  <a:pt x="488738" y="406880"/>
                  <a:pt x="488888" y="406680"/>
                  <a:pt x="489038" y="406463"/>
                </a:cubicBezTo>
                <a:cubicBezTo>
                  <a:pt x="489221" y="406213"/>
                  <a:pt x="489405" y="405980"/>
                  <a:pt x="489622" y="405763"/>
                </a:cubicBezTo>
                <a:cubicBezTo>
                  <a:pt x="489705" y="405680"/>
                  <a:pt x="489755" y="405580"/>
                  <a:pt x="489838" y="405480"/>
                </a:cubicBezTo>
                <a:lnTo>
                  <a:pt x="635674" y="259688"/>
                </a:lnTo>
                <a:lnTo>
                  <a:pt x="599270" y="223290"/>
                </a:lnTo>
                <a:lnTo>
                  <a:pt x="500011" y="124067"/>
                </a:lnTo>
                <a:lnTo>
                  <a:pt x="354192" y="269875"/>
                </a:lnTo>
                <a:cubicBezTo>
                  <a:pt x="354092" y="269959"/>
                  <a:pt x="353992" y="270025"/>
                  <a:pt x="353892" y="270109"/>
                </a:cubicBezTo>
                <a:cubicBezTo>
                  <a:pt x="353675" y="270309"/>
                  <a:pt x="353458" y="270492"/>
                  <a:pt x="353225" y="270659"/>
                </a:cubicBezTo>
                <a:cubicBezTo>
                  <a:pt x="353008" y="270825"/>
                  <a:pt x="352791" y="270976"/>
                  <a:pt x="352558" y="271109"/>
                </a:cubicBezTo>
                <a:cubicBezTo>
                  <a:pt x="352324" y="271242"/>
                  <a:pt x="352107" y="271359"/>
                  <a:pt x="351874" y="271476"/>
                </a:cubicBezTo>
                <a:cubicBezTo>
                  <a:pt x="351607" y="271592"/>
                  <a:pt x="351357" y="271709"/>
                  <a:pt x="351090" y="271793"/>
                </a:cubicBezTo>
                <a:cubicBezTo>
                  <a:pt x="350857" y="271893"/>
                  <a:pt x="350606" y="271959"/>
                  <a:pt x="350356" y="272009"/>
                </a:cubicBezTo>
                <a:cubicBezTo>
                  <a:pt x="350089" y="272093"/>
                  <a:pt x="349823" y="272143"/>
                  <a:pt x="349556" y="272193"/>
                </a:cubicBezTo>
                <a:cubicBezTo>
                  <a:pt x="349289" y="272226"/>
                  <a:pt x="349039" y="272243"/>
                  <a:pt x="348772" y="272259"/>
                </a:cubicBezTo>
                <a:cubicBezTo>
                  <a:pt x="348489" y="272276"/>
                  <a:pt x="348222" y="272293"/>
                  <a:pt x="347938" y="272276"/>
                </a:cubicBezTo>
                <a:cubicBezTo>
                  <a:pt x="347688" y="272259"/>
                  <a:pt x="347438" y="272243"/>
                  <a:pt x="347171" y="272209"/>
                </a:cubicBezTo>
                <a:cubicBezTo>
                  <a:pt x="346871" y="272159"/>
                  <a:pt x="346587" y="272109"/>
                  <a:pt x="346304" y="272043"/>
                </a:cubicBezTo>
                <a:cubicBezTo>
                  <a:pt x="346171" y="272009"/>
                  <a:pt x="346054" y="272009"/>
                  <a:pt x="345937" y="271976"/>
                </a:cubicBezTo>
                <a:cubicBezTo>
                  <a:pt x="272160" y="250267"/>
                  <a:pt x="192563" y="270525"/>
                  <a:pt x="138248" y="324847"/>
                </a:cubicBezTo>
                <a:lnTo>
                  <a:pt x="137431" y="325664"/>
                </a:lnTo>
                <a:lnTo>
                  <a:pt x="434039" y="622217"/>
                </a:lnTo>
                <a:lnTo>
                  <a:pt x="434856" y="621400"/>
                </a:lnTo>
                <a:cubicBezTo>
                  <a:pt x="474479" y="581800"/>
                  <a:pt x="496292" y="529146"/>
                  <a:pt x="496292" y="473123"/>
                </a:cubicBezTo>
                <a:cubicBezTo>
                  <a:pt x="496292" y="452982"/>
                  <a:pt x="493407" y="432991"/>
                  <a:pt x="487737" y="413733"/>
                </a:cubicBezTo>
                <a:cubicBezTo>
                  <a:pt x="487704" y="413616"/>
                  <a:pt x="487704" y="413483"/>
                  <a:pt x="487671" y="413366"/>
                </a:cubicBezTo>
                <a:cubicBezTo>
                  <a:pt x="487604" y="413083"/>
                  <a:pt x="487554" y="412799"/>
                  <a:pt x="487504" y="412499"/>
                </a:cubicBezTo>
                <a:cubicBezTo>
                  <a:pt x="487470" y="412249"/>
                  <a:pt x="487437" y="411982"/>
                  <a:pt x="487437" y="411715"/>
                </a:cubicBezTo>
                <a:cubicBezTo>
                  <a:pt x="487420" y="411449"/>
                  <a:pt x="487437" y="411182"/>
                  <a:pt x="487437" y="410915"/>
                </a:cubicBezTo>
                <a:cubicBezTo>
                  <a:pt x="487454" y="410648"/>
                  <a:pt x="487487" y="410382"/>
                  <a:pt x="487520" y="410098"/>
                </a:cubicBezTo>
                <a:close/>
                <a:moveTo>
                  <a:pt x="754895" y="241730"/>
                </a:moveTo>
                <a:lnTo>
                  <a:pt x="517988" y="4852"/>
                </a:lnTo>
                <a:cubicBezTo>
                  <a:pt x="514853" y="1734"/>
                  <a:pt x="510684" y="0"/>
                  <a:pt x="506265" y="0"/>
                </a:cubicBezTo>
                <a:cubicBezTo>
                  <a:pt x="501846" y="0"/>
                  <a:pt x="497676" y="1734"/>
                  <a:pt x="494541" y="4852"/>
                </a:cubicBezTo>
                <a:lnTo>
                  <a:pt x="461188" y="38215"/>
                </a:lnTo>
                <a:cubicBezTo>
                  <a:pt x="454718" y="44668"/>
                  <a:pt x="454718" y="55189"/>
                  <a:pt x="461188" y="61641"/>
                </a:cubicBezTo>
                <a:lnTo>
                  <a:pt x="611227" y="211668"/>
                </a:lnTo>
                <a:lnTo>
                  <a:pt x="653368" y="253785"/>
                </a:lnTo>
                <a:cubicBezTo>
                  <a:pt x="653368" y="253785"/>
                  <a:pt x="653385" y="253802"/>
                  <a:pt x="653385" y="253819"/>
                </a:cubicBezTo>
                <a:lnTo>
                  <a:pt x="698094" y="298520"/>
                </a:lnTo>
                <a:cubicBezTo>
                  <a:pt x="701230" y="301655"/>
                  <a:pt x="705399" y="303372"/>
                  <a:pt x="709818" y="303372"/>
                </a:cubicBezTo>
                <a:cubicBezTo>
                  <a:pt x="714237" y="303372"/>
                  <a:pt x="718406" y="301655"/>
                  <a:pt x="721542" y="298520"/>
                </a:cubicBezTo>
                <a:lnTo>
                  <a:pt x="754895" y="265157"/>
                </a:lnTo>
                <a:cubicBezTo>
                  <a:pt x="758030" y="262039"/>
                  <a:pt x="759747" y="257870"/>
                  <a:pt x="759747" y="253452"/>
                </a:cubicBezTo>
                <a:cubicBezTo>
                  <a:pt x="759747" y="249017"/>
                  <a:pt x="758030" y="244865"/>
                  <a:pt x="754895" y="24173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72A695BD-5299-4AFE-9C8A-34B303EB6026}"/>
              </a:ext>
            </a:extLst>
          </p:cNvPr>
          <p:cNvSpPr/>
          <p:nvPr/>
        </p:nvSpPr>
        <p:spPr>
          <a:xfrm>
            <a:off x="1854783" y="4743800"/>
            <a:ext cx="27620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200" b="1" dirty="0">
                <a:solidFill>
                  <a:schemeClr val="accent1">
                    <a:lumMod val="75000"/>
                  </a:schemeClr>
                </a:solidFill>
              </a:rPr>
              <a:t>主辦單位</a:t>
            </a:r>
            <a:r>
              <a:rPr lang="zh-TW" altLang="en-US" sz="1200" b="1" dirty="0">
                <a:solidFill>
                  <a:schemeClr val="accent1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：弘光科技大學 食品科技系</a:t>
            </a:r>
            <a:endParaRPr lang="zh-TW" altLang="en-US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Google Shape;555;p36">
            <a:extLst>
              <a:ext uri="{FF2B5EF4-FFF2-40B4-BE49-F238E27FC236}">
                <a16:creationId xmlns:a16="http://schemas.microsoft.com/office/drawing/2014/main" id="{944599FE-B5A3-4438-B9AE-28D20409958A}"/>
              </a:ext>
            </a:extLst>
          </p:cNvPr>
          <p:cNvSpPr/>
          <p:nvPr/>
        </p:nvSpPr>
        <p:spPr>
          <a:xfrm>
            <a:off x="4701811" y="2892890"/>
            <a:ext cx="287085" cy="331871"/>
          </a:xfrm>
          <a:custGeom>
            <a:avLst/>
            <a:gdLst/>
            <a:ahLst/>
            <a:cxnLst/>
            <a:rect l="l" t="t" r="r" b="b"/>
            <a:pathLst>
              <a:path w="759747" h="762006" extrusionOk="0">
                <a:moveTo>
                  <a:pt x="188611" y="517174"/>
                </a:moveTo>
                <a:lnTo>
                  <a:pt x="244878" y="573447"/>
                </a:lnTo>
                <a:lnTo>
                  <a:pt x="0" y="762006"/>
                </a:lnTo>
                <a:lnTo>
                  <a:pt x="188611" y="517174"/>
                </a:lnTo>
                <a:close/>
                <a:moveTo>
                  <a:pt x="83983" y="379086"/>
                </a:moveTo>
                <a:cubicBezTo>
                  <a:pt x="81248" y="381820"/>
                  <a:pt x="81248" y="386272"/>
                  <a:pt x="83983" y="389006"/>
                </a:cubicBezTo>
                <a:lnTo>
                  <a:pt x="370685" y="675655"/>
                </a:lnTo>
                <a:cubicBezTo>
                  <a:pt x="372019" y="676972"/>
                  <a:pt x="373770" y="677706"/>
                  <a:pt x="375655" y="677706"/>
                </a:cubicBezTo>
                <a:cubicBezTo>
                  <a:pt x="377522" y="677706"/>
                  <a:pt x="379273" y="676972"/>
                  <a:pt x="380607" y="675655"/>
                </a:cubicBezTo>
                <a:lnTo>
                  <a:pt x="422249" y="634005"/>
                </a:lnTo>
                <a:lnTo>
                  <a:pt x="125641" y="337452"/>
                </a:lnTo>
                <a:lnTo>
                  <a:pt x="83983" y="379086"/>
                </a:lnTo>
                <a:close/>
                <a:moveTo>
                  <a:pt x="487520" y="410098"/>
                </a:moveTo>
                <a:cubicBezTo>
                  <a:pt x="487570" y="409848"/>
                  <a:pt x="487620" y="409581"/>
                  <a:pt x="487687" y="409331"/>
                </a:cubicBezTo>
                <a:cubicBezTo>
                  <a:pt x="487754" y="409064"/>
                  <a:pt x="487821" y="408814"/>
                  <a:pt x="487921" y="408564"/>
                </a:cubicBezTo>
                <a:cubicBezTo>
                  <a:pt x="488004" y="408314"/>
                  <a:pt x="488121" y="408064"/>
                  <a:pt x="488238" y="407814"/>
                </a:cubicBezTo>
                <a:cubicBezTo>
                  <a:pt x="488354" y="407580"/>
                  <a:pt x="488471" y="407330"/>
                  <a:pt x="488604" y="407097"/>
                </a:cubicBezTo>
                <a:cubicBezTo>
                  <a:pt x="488738" y="406880"/>
                  <a:pt x="488888" y="406680"/>
                  <a:pt x="489038" y="406463"/>
                </a:cubicBezTo>
                <a:cubicBezTo>
                  <a:pt x="489221" y="406213"/>
                  <a:pt x="489405" y="405980"/>
                  <a:pt x="489622" y="405763"/>
                </a:cubicBezTo>
                <a:cubicBezTo>
                  <a:pt x="489705" y="405680"/>
                  <a:pt x="489755" y="405580"/>
                  <a:pt x="489838" y="405480"/>
                </a:cubicBezTo>
                <a:lnTo>
                  <a:pt x="635674" y="259688"/>
                </a:lnTo>
                <a:lnTo>
                  <a:pt x="599270" y="223290"/>
                </a:lnTo>
                <a:lnTo>
                  <a:pt x="500011" y="124067"/>
                </a:lnTo>
                <a:lnTo>
                  <a:pt x="354192" y="269875"/>
                </a:lnTo>
                <a:cubicBezTo>
                  <a:pt x="354092" y="269959"/>
                  <a:pt x="353992" y="270025"/>
                  <a:pt x="353892" y="270109"/>
                </a:cubicBezTo>
                <a:cubicBezTo>
                  <a:pt x="353675" y="270309"/>
                  <a:pt x="353458" y="270492"/>
                  <a:pt x="353225" y="270659"/>
                </a:cubicBezTo>
                <a:cubicBezTo>
                  <a:pt x="353008" y="270825"/>
                  <a:pt x="352791" y="270976"/>
                  <a:pt x="352558" y="271109"/>
                </a:cubicBezTo>
                <a:cubicBezTo>
                  <a:pt x="352324" y="271242"/>
                  <a:pt x="352107" y="271359"/>
                  <a:pt x="351874" y="271476"/>
                </a:cubicBezTo>
                <a:cubicBezTo>
                  <a:pt x="351607" y="271592"/>
                  <a:pt x="351357" y="271709"/>
                  <a:pt x="351090" y="271793"/>
                </a:cubicBezTo>
                <a:cubicBezTo>
                  <a:pt x="350857" y="271893"/>
                  <a:pt x="350606" y="271959"/>
                  <a:pt x="350356" y="272009"/>
                </a:cubicBezTo>
                <a:cubicBezTo>
                  <a:pt x="350089" y="272093"/>
                  <a:pt x="349823" y="272143"/>
                  <a:pt x="349556" y="272193"/>
                </a:cubicBezTo>
                <a:cubicBezTo>
                  <a:pt x="349289" y="272226"/>
                  <a:pt x="349039" y="272243"/>
                  <a:pt x="348772" y="272259"/>
                </a:cubicBezTo>
                <a:cubicBezTo>
                  <a:pt x="348489" y="272276"/>
                  <a:pt x="348222" y="272293"/>
                  <a:pt x="347938" y="272276"/>
                </a:cubicBezTo>
                <a:cubicBezTo>
                  <a:pt x="347688" y="272259"/>
                  <a:pt x="347438" y="272243"/>
                  <a:pt x="347171" y="272209"/>
                </a:cubicBezTo>
                <a:cubicBezTo>
                  <a:pt x="346871" y="272159"/>
                  <a:pt x="346587" y="272109"/>
                  <a:pt x="346304" y="272043"/>
                </a:cubicBezTo>
                <a:cubicBezTo>
                  <a:pt x="346171" y="272009"/>
                  <a:pt x="346054" y="272009"/>
                  <a:pt x="345937" y="271976"/>
                </a:cubicBezTo>
                <a:cubicBezTo>
                  <a:pt x="272160" y="250267"/>
                  <a:pt x="192563" y="270525"/>
                  <a:pt x="138248" y="324847"/>
                </a:cubicBezTo>
                <a:lnTo>
                  <a:pt x="137431" y="325664"/>
                </a:lnTo>
                <a:lnTo>
                  <a:pt x="434039" y="622217"/>
                </a:lnTo>
                <a:lnTo>
                  <a:pt x="434856" y="621400"/>
                </a:lnTo>
                <a:cubicBezTo>
                  <a:pt x="474479" y="581800"/>
                  <a:pt x="496292" y="529146"/>
                  <a:pt x="496292" y="473123"/>
                </a:cubicBezTo>
                <a:cubicBezTo>
                  <a:pt x="496292" y="452982"/>
                  <a:pt x="493407" y="432991"/>
                  <a:pt x="487737" y="413733"/>
                </a:cubicBezTo>
                <a:cubicBezTo>
                  <a:pt x="487704" y="413616"/>
                  <a:pt x="487704" y="413483"/>
                  <a:pt x="487671" y="413366"/>
                </a:cubicBezTo>
                <a:cubicBezTo>
                  <a:pt x="487604" y="413083"/>
                  <a:pt x="487554" y="412799"/>
                  <a:pt x="487504" y="412499"/>
                </a:cubicBezTo>
                <a:cubicBezTo>
                  <a:pt x="487470" y="412249"/>
                  <a:pt x="487437" y="411982"/>
                  <a:pt x="487437" y="411715"/>
                </a:cubicBezTo>
                <a:cubicBezTo>
                  <a:pt x="487420" y="411449"/>
                  <a:pt x="487437" y="411182"/>
                  <a:pt x="487437" y="410915"/>
                </a:cubicBezTo>
                <a:cubicBezTo>
                  <a:pt x="487454" y="410648"/>
                  <a:pt x="487487" y="410382"/>
                  <a:pt x="487520" y="410098"/>
                </a:cubicBezTo>
                <a:close/>
                <a:moveTo>
                  <a:pt x="754895" y="241730"/>
                </a:moveTo>
                <a:lnTo>
                  <a:pt x="517988" y="4852"/>
                </a:lnTo>
                <a:cubicBezTo>
                  <a:pt x="514853" y="1734"/>
                  <a:pt x="510684" y="0"/>
                  <a:pt x="506265" y="0"/>
                </a:cubicBezTo>
                <a:cubicBezTo>
                  <a:pt x="501846" y="0"/>
                  <a:pt x="497676" y="1734"/>
                  <a:pt x="494541" y="4852"/>
                </a:cubicBezTo>
                <a:lnTo>
                  <a:pt x="461188" y="38215"/>
                </a:lnTo>
                <a:cubicBezTo>
                  <a:pt x="454718" y="44668"/>
                  <a:pt x="454718" y="55189"/>
                  <a:pt x="461188" y="61641"/>
                </a:cubicBezTo>
                <a:lnTo>
                  <a:pt x="611227" y="211668"/>
                </a:lnTo>
                <a:lnTo>
                  <a:pt x="653368" y="253785"/>
                </a:lnTo>
                <a:cubicBezTo>
                  <a:pt x="653368" y="253785"/>
                  <a:pt x="653385" y="253802"/>
                  <a:pt x="653385" y="253819"/>
                </a:cubicBezTo>
                <a:lnTo>
                  <a:pt x="698094" y="298520"/>
                </a:lnTo>
                <a:cubicBezTo>
                  <a:pt x="701230" y="301655"/>
                  <a:pt x="705399" y="303372"/>
                  <a:pt x="709818" y="303372"/>
                </a:cubicBezTo>
                <a:cubicBezTo>
                  <a:pt x="714237" y="303372"/>
                  <a:pt x="718406" y="301655"/>
                  <a:pt x="721542" y="298520"/>
                </a:cubicBezTo>
                <a:lnTo>
                  <a:pt x="754895" y="265157"/>
                </a:lnTo>
                <a:cubicBezTo>
                  <a:pt x="758030" y="262039"/>
                  <a:pt x="759747" y="257870"/>
                  <a:pt x="759747" y="253452"/>
                </a:cubicBezTo>
                <a:cubicBezTo>
                  <a:pt x="759747" y="249017"/>
                  <a:pt x="758030" y="244865"/>
                  <a:pt x="754895" y="24173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2" name="Google Shape;343;p31">
            <a:extLst>
              <a:ext uri="{FF2B5EF4-FFF2-40B4-BE49-F238E27FC236}">
                <a16:creationId xmlns:a16="http://schemas.microsoft.com/office/drawing/2014/main" id="{E1609885-1D55-4447-AD49-F22213313FF9}"/>
              </a:ext>
            </a:extLst>
          </p:cNvPr>
          <p:cNvCxnSpPr>
            <a:cxnSpLocks/>
          </p:cNvCxnSpPr>
          <p:nvPr/>
        </p:nvCxnSpPr>
        <p:spPr>
          <a:xfrm flipV="1">
            <a:off x="5007919" y="2136195"/>
            <a:ext cx="2308643" cy="16032"/>
          </a:xfrm>
          <a:prstGeom prst="straightConnector1">
            <a:avLst/>
          </a:pr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3" name="Google Shape;343;p31">
            <a:extLst>
              <a:ext uri="{FF2B5EF4-FFF2-40B4-BE49-F238E27FC236}">
                <a16:creationId xmlns:a16="http://schemas.microsoft.com/office/drawing/2014/main" id="{4BA134A3-6C19-4A3F-BB8C-8EB7574834ED}"/>
              </a:ext>
            </a:extLst>
          </p:cNvPr>
          <p:cNvCxnSpPr>
            <a:cxnSpLocks/>
          </p:cNvCxnSpPr>
          <p:nvPr/>
        </p:nvCxnSpPr>
        <p:spPr>
          <a:xfrm flipV="1">
            <a:off x="5025397" y="2830200"/>
            <a:ext cx="2308643" cy="16032"/>
          </a:xfrm>
          <a:prstGeom prst="straightConnector1">
            <a:avLst/>
          </a:pr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4" name="Google Shape;344;p31">
            <a:extLst>
              <a:ext uri="{FF2B5EF4-FFF2-40B4-BE49-F238E27FC236}">
                <a16:creationId xmlns:a16="http://schemas.microsoft.com/office/drawing/2014/main" id="{A151B8A8-9001-44FC-8127-70737753A4A7}"/>
              </a:ext>
            </a:extLst>
          </p:cNvPr>
          <p:cNvSpPr txBox="1"/>
          <p:nvPr/>
        </p:nvSpPr>
        <p:spPr>
          <a:xfrm>
            <a:off x="5007919" y="2833796"/>
            <a:ext cx="268626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1200" b="1" dirty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上課地點</a:t>
            </a:r>
            <a:r>
              <a:rPr lang="en-US" altLang="zh-TW" sz="1200" b="1" dirty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r>
              <a:rPr lang="zh-TW" altLang="en-US" sz="1200" b="1" dirty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  <a:endParaRPr lang="en-US" altLang="zh-TW" sz="1200" b="1" dirty="0">
              <a:solidFill>
                <a:srgbClr val="00206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1200" b="1" dirty="0">
                <a:solidFill>
                  <a:srgbClr val="0070C0"/>
                </a:solidFill>
              </a:rPr>
              <a:t>弘光科技大學  食品技藝大樓</a:t>
            </a:r>
            <a:br>
              <a:rPr lang="en-US" altLang="zh-TW" sz="1200" b="1" dirty="0">
                <a:solidFill>
                  <a:srgbClr val="0070C0"/>
                </a:solidFill>
              </a:rPr>
            </a:br>
            <a:r>
              <a:rPr lang="zh-TW" altLang="en-US" sz="1200" b="1" dirty="0">
                <a:solidFill>
                  <a:srgbClr val="0070C0"/>
                </a:solidFill>
              </a:rPr>
              <a:t>中式麵食檢定場 </a:t>
            </a:r>
            <a:r>
              <a:rPr lang="en-US" altLang="zh-TW" sz="1200" b="1" dirty="0">
                <a:solidFill>
                  <a:srgbClr val="0070C0"/>
                </a:solidFill>
              </a:rPr>
              <a:t>(F303</a:t>
            </a:r>
            <a:r>
              <a:rPr lang="zh-TW" altLang="en-US" sz="1200" b="1" dirty="0">
                <a:solidFill>
                  <a:srgbClr val="0070C0"/>
                </a:solidFill>
              </a:rPr>
              <a:t>教室</a:t>
            </a:r>
            <a:r>
              <a:rPr lang="en-US" altLang="zh-TW" sz="1200" b="1" dirty="0">
                <a:solidFill>
                  <a:srgbClr val="0070C0"/>
                </a:solidFill>
              </a:rPr>
              <a:t>)</a:t>
            </a:r>
          </a:p>
        </p:txBody>
      </p:sp>
      <p:cxnSp>
        <p:nvCxnSpPr>
          <p:cNvPr id="55" name="Google Shape;343;p31">
            <a:extLst>
              <a:ext uri="{FF2B5EF4-FFF2-40B4-BE49-F238E27FC236}">
                <a16:creationId xmlns:a16="http://schemas.microsoft.com/office/drawing/2014/main" id="{3CE20B73-A50F-478E-9798-6CC6E1921379}"/>
              </a:ext>
            </a:extLst>
          </p:cNvPr>
          <p:cNvCxnSpPr>
            <a:cxnSpLocks/>
          </p:cNvCxnSpPr>
          <p:nvPr/>
        </p:nvCxnSpPr>
        <p:spPr>
          <a:xfrm>
            <a:off x="251038" y="3894009"/>
            <a:ext cx="4062624" cy="0"/>
          </a:xfrm>
          <a:prstGeom prst="straightConnector1">
            <a:avLst/>
          </a:prstGeom>
          <a:noFill/>
          <a:ln w="28575" cap="rnd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56" name="Google Shape;953;p44">
            <a:extLst>
              <a:ext uri="{FF2B5EF4-FFF2-40B4-BE49-F238E27FC236}">
                <a16:creationId xmlns:a16="http://schemas.microsoft.com/office/drawing/2014/main" id="{A763CD8D-1F7F-43C9-B078-3E9BF0E359CB}"/>
              </a:ext>
            </a:extLst>
          </p:cNvPr>
          <p:cNvGrpSpPr/>
          <p:nvPr/>
        </p:nvGrpSpPr>
        <p:grpSpPr>
          <a:xfrm>
            <a:off x="4715857" y="3642170"/>
            <a:ext cx="325993" cy="338552"/>
            <a:chOff x="5549875" y="2418425"/>
            <a:chExt cx="264975" cy="213075"/>
          </a:xfrm>
        </p:grpSpPr>
        <p:sp>
          <p:nvSpPr>
            <p:cNvPr id="57" name="Google Shape;954;p44">
              <a:extLst>
                <a:ext uri="{FF2B5EF4-FFF2-40B4-BE49-F238E27FC236}">
                  <a16:creationId xmlns:a16="http://schemas.microsoft.com/office/drawing/2014/main" id="{71D72499-C8D3-4C08-AA71-647EEAF52259}"/>
                </a:ext>
              </a:extLst>
            </p:cNvPr>
            <p:cNvSpPr/>
            <p:nvPr/>
          </p:nvSpPr>
          <p:spPr>
            <a:xfrm>
              <a:off x="5549875" y="2576925"/>
              <a:ext cx="42400" cy="54575"/>
            </a:xfrm>
            <a:custGeom>
              <a:avLst/>
              <a:gdLst/>
              <a:ahLst/>
              <a:cxnLst/>
              <a:rect l="l" t="t" r="r" b="b"/>
              <a:pathLst>
                <a:path w="1696" h="2183" extrusionOk="0">
                  <a:moveTo>
                    <a:pt x="448" y="0"/>
                  </a:moveTo>
                  <a:cubicBezTo>
                    <a:pt x="379" y="0"/>
                    <a:pt x="311" y="20"/>
                    <a:pt x="250" y="62"/>
                  </a:cubicBezTo>
                  <a:cubicBezTo>
                    <a:pt x="54" y="169"/>
                    <a:pt x="0" y="419"/>
                    <a:pt x="107" y="598"/>
                  </a:cubicBezTo>
                  <a:lnTo>
                    <a:pt x="910" y="1989"/>
                  </a:lnTo>
                  <a:cubicBezTo>
                    <a:pt x="971" y="2111"/>
                    <a:pt x="1114" y="2182"/>
                    <a:pt x="1255" y="2182"/>
                  </a:cubicBezTo>
                  <a:cubicBezTo>
                    <a:pt x="1322" y="2182"/>
                    <a:pt x="1388" y="2167"/>
                    <a:pt x="1446" y="2132"/>
                  </a:cubicBezTo>
                  <a:cubicBezTo>
                    <a:pt x="1624" y="2025"/>
                    <a:pt x="1695" y="1775"/>
                    <a:pt x="1588" y="1579"/>
                  </a:cubicBezTo>
                  <a:lnTo>
                    <a:pt x="785" y="205"/>
                  </a:lnTo>
                  <a:cubicBezTo>
                    <a:pt x="715" y="75"/>
                    <a:pt x="581" y="0"/>
                    <a:pt x="4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955;p44">
              <a:extLst>
                <a:ext uri="{FF2B5EF4-FFF2-40B4-BE49-F238E27FC236}">
                  <a16:creationId xmlns:a16="http://schemas.microsoft.com/office/drawing/2014/main" id="{076A9FF6-D896-417F-8E1C-0A8220CEBB64}"/>
                </a:ext>
              </a:extLst>
            </p:cNvPr>
            <p:cNvSpPr/>
            <p:nvPr/>
          </p:nvSpPr>
          <p:spPr>
            <a:xfrm>
              <a:off x="5576175" y="2418425"/>
              <a:ext cx="238675" cy="211200"/>
            </a:xfrm>
            <a:custGeom>
              <a:avLst/>
              <a:gdLst/>
              <a:ahLst/>
              <a:cxnLst/>
              <a:rect l="l" t="t" r="r" b="b"/>
              <a:pathLst>
                <a:path w="9547" h="8448" extrusionOk="0">
                  <a:moveTo>
                    <a:pt x="5693" y="6724"/>
                  </a:moveTo>
                  <a:lnTo>
                    <a:pt x="5568" y="7348"/>
                  </a:lnTo>
                  <a:lnTo>
                    <a:pt x="3730" y="7883"/>
                  </a:lnTo>
                  <a:lnTo>
                    <a:pt x="3284" y="7402"/>
                  </a:lnTo>
                  <a:lnTo>
                    <a:pt x="5693" y="6724"/>
                  </a:lnTo>
                  <a:close/>
                  <a:moveTo>
                    <a:pt x="6248" y="1"/>
                  </a:moveTo>
                  <a:cubicBezTo>
                    <a:pt x="6184" y="1"/>
                    <a:pt x="6119" y="24"/>
                    <a:pt x="6067" y="68"/>
                  </a:cubicBezTo>
                  <a:lnTo>
                    <a:pt x="1" y="5921"/>
                  </a:lnTo>
                  <a:lnTo>
                    <a:pt x="1196" y="8008"/>
                  </a:lnTo>
                  <a:lnTo>
                    <a:pt x="2713" y="7580"/>
                  </a:lnTo>
                  <a:lnTo>
                    <a:pt x="3391" y="8312"/>
                  </a:lnTo>
                  <a:cubicBezTo>
                    <a:pt x="3476" y="8396"/>
                    <a:pt x="3583" y="8448"/>
                    <a:pt x="3703" y="8448"/>
                  </a:cubicBezTo>
                  <a:cubicBezTo>
                    <a:pt x="3735" y="8448"/>
                    <a:pt x="3768" y="8444"/>
                    <a:pt x="3801" y="8437"/>
                  </a:cubicBezTo>
                  <a:lnTo>
                    <a:pt x="5800" y="7866"/>
                  </a:lnTo>
                  <a:cubicBezTo>
                    <a:pt x="5836" y="7848"/>
                    <a:pt x="5871" y="7830"/>
                    <a:pt x="5889" y="7812"/>
                  </a:cubicBezTo>
                  <a:cubicBezTo>
                    <a:pt x="5996" y="7758"/>
                    <a:pt x="6067" y="7651"/>
                    <a:pt x="6085" y="7544"/>
                  </a:cubicBezTo>
                  <a:lnTo>
                    <a:pt x="6264" y="6563"/>
                  </a:lnTo>
                  <a:lnTo>
                    <a:pt x="9315" y="5707"/>
                  </a:lnTo>
                  <a:cubicBezTo>
                    <a:pt x="9475" y="5635"/>
                    <a:pt x="9547" y="5439"/>
                    <a:pt x="9458" y="5296"/>
                  </a:cubicBezTo>
                  <a:lnTo>
                    <a:pt x="8565" y="3744"/>
                  </a:lnTo>
                  <a:lnTo>
                    <a:pt x="7370" y="1674"/>
                  </a:lnTo>
                  <a:lnTo>
                    <a:pt x="6478" y="140"/>
                  </a:lnTo>
                  <a:cubicBezTo>
                    <a:pt x="6426" y="46"/>
                    <a:pt x="6337" y="1"/>
                    <a:pt x="62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矩形 58">
            <a:extLst>
              <a:ext uri="{FF2B5EF4-FFF2-40B4-BE49-F238E27FC236}">
                <a16:creationId xmlns:a16="http://schemas.microsoft.com/office/drawing/2014/main" id="{0852D937-DDAB-4535-A994-C2014532FB86}"/>
              </a:ext>
            </a:extLst>
          </p:cNvPr>
          <p:cNvSpPr/>
          <p:nvPr/>
        </p:nvSpPr>
        <p:spPr>
          <a:xfrm>
            <a:off x="4932148" y="3884422"/>
            <a:ext cx="27620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200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人數上限：</a:t>
            </a:r>
            <a:r>
              <a:rPr lang="en-US" altLang="zh-TW" sz="1200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40</a:t>
            </a:r>
            <a:r>
              <a:rPr lang="zh-TW" altLang="en-US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  <a:r>
              <a:rPr lang="zh-TW" altLang="en-US" sz="1200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名</a:t>
            </a:r>
            <a:endParaRPr lang="zh-TW" altLang="en-US" sz="1200" b="1" dirty="0">
              <a:solidFill>
                <a:srgbClr val="FF0000"/>
              </a:solidFill>
            </a:endParaRPr>
          </a:p>
        </p:txBody>
      </p:sp>
      <p:sp>
        <p:nvSpPr>
          <p:cNvPr id="49" name="TextBox 7">
            <a:extLst>
              <a:ext uri="{FF2B5EF4-FFF2-40B4-BE49-F238E27FC236}">
                <a16:creationId xmlns:a16="http://schemas.microsoft.com/office/drawing/2014/main" id="{65B8164F-41C7-4BE6-A045-5176786682B5}"/>
              </a:ext>
            </a:extLst>
          </p:cNvPr>
          <p:cNvSpPr txBox="1"/>
          <p:nvPr/>
        </p:nvSpPr>
        <p:spPr>
          <a:xfrm>
            <a:off x="195022" y="3951863"/>
            <a:ext cx="2878934" cy="307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TW" altLang="en-US" sz="1200" b="1" dirty="0">
                <a:solidFill>
                  <a:srgbClr val="0070C0"/>
                </a:solidFill>
                <a:cs typeface="Arial" pitchFamily="34" charset="0"/>
              </a:rPr>
              <a:t>網路線上報名：</a:t>
            </a:r>
            <a:r>
              <a:rPr lang="en-US" altLang="zh-TW" sz="1200" b="1" dirty="0">
                <a:solidFill>
                  <a:srgbClr val="686769"/>
                </a:solidFill>
                <a:cs typeface="+mn-ea"/>
                <a:hlinkClick r:id="rId4"/>
              </a:rPr>
              <a:t>Google</a:t>
            </a:r>
            <a:r>
              <a:rPr lang="zh-TW" altLang="en-US" sz="1200" b="1" dirty="0">
                <a:solidFill>
                  <a:srgbClr val="686769"/>
                </a:solidFill>
                <a:cs typeface="+mn-ea"/>
                <a:hlinkClick r:id="rId4"/>
              </a:rPr>
              <a:t>表單</a:t>
            </a:r>
            <a:endParaRPr lang="en-US" altLang="zh-TW" sz="1600" b="1" dirty="0">
              <a:solidFill>
                <a:srgbClr val="686769"/>
              </a:solidFill>
              <a:cs typeface="+mn-ea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8E7353D2-D122-4034-8447-049510AB8CE7}"/>
              </a:ext>
            </a:extLst>
          </p:cNvPr>
          <p:cNvSpPr/>
          <p:nvPr/>
        </p:nvSpPr>
        <p:spPr>
          <a:xfrm>
            <a:off x="4895031" y="4124507"/>
            <a:ext cx="3874779" cy="3434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TW" altLang="en-US" b="1" i="1" dirty="0">
                <a:solidFill>
                  <a:srgbClr val="686769"/>
                </a:solidFill>
                <a:cs typeface="+mn-ea"/>
              </a:rPr>
              <a:t>額滿恕不接受報名</a:t>
            </a:r>
            <a:r>
              <a:rPr lang="en-US" altLang="zh-TW" b="1" i="1" dirty="0">
                <a:solidFill>
                  <a:srgbClr val="686769"/>
                </a:solidFill>
                <a:cs typeface="+mn-ea"/>
              </a:rPr>
              <a:t>.</a:t>
            </a:r>
            <a:r>
              <a:rPr lang="zh-TW" altLang="en-US" b="1" i="1" dirty="0">
                <a:solidFill>
                  <a:srgbClr val="686769"/>
                </a:solidFill>
                <a:cs typeface="+mn-ea"/>
              </a:rPr>
              <a:t>請確認時間允許再報名</a:t>
            </a:r>
            <a:r>
              <a:rPr lang="en-US" altLang="zh-TW" b="1" i="1" dirty="0">
                <a:solidFill>
                  <a:srgbClr val="686769"/>
                </a:solidFill>
                <a:cs typeface="+mn-ea"/>
              </a:rPr>
              <a:t>.</a:t>
            </a:r>
            <a:r>
              <a:rPr lang="zh-TW" altLang="en-US" b="1" i="1" dirty="0">
                <a:solidFill>
                  <a:srgbClr val="686769"/>
                </a:solidFill>
                <a:cs typeface="+mn-ea"/>
              </a:rPr>
              <a:t>謝謝</a:t>
            </a:r>
            <a:endParaRPr lang="en-US" altLang="zh-TW" b="1" i="1" dirty="0">
              <a:solidFill>
                <a:srgbClr val="686769"/>
              </a:solidFill>
              <a:cs typeface="+mn-ea"/>
            </a:endParaRPr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EBC9E29B-D868-40A9-AFF1-660B9F4328C4}"/>
              </a:ext>
            </a:extLst>
          </p:cNvPr>
          <p:cNvSpPr/>
          <p:nvPr/>
        </p:nvSpPr>
        <p:spPr>
          <a:xfrm>
            <a:off x="152843" y="3231295"/>
            <a:ext cx="35750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2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</a:rPr>
              <a:t>◎因應教育部高教深耕計畫</a:t>
            </a:r>
            <a:r>
              <a:rPr lang="en-US" altLang="zh-TW" sz="12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</a:rPr>
              <a:t>-</a:t>
            </a:r>
            <a:r>
              <a:rPr lang="zh-TW" altLang="en-US" sz="12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</a:rPr>
              <a:t>高教公共性，全額免費</a:t>
            </a: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68F019D7-1204-4004-9E19-DEAE15CA6763}"/>
              </a:ext>
            </a:extLst>
          </p:cNvPr>
          <p:cNvSpPr/>
          <p:nvPr/>
        </p:nvSpPr>
        <p:spPr>
          <a:xfrm>
            <a:off x="152843" y="3549634"/>
            <a:ext cx="32480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2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</a:rPr>
              <a:t>◎課程需久站，請考量本身狀況再報名，謝謝</a:t>
            </a:r>
            <a:r>
              <a:rPr lang="en-US" altLang="zh-TW" sz="12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</a:rPr>
              <a:t>!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AF407EB-16CD-4CCE-808F-57E8A4CE97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420" y="4259511"/>
            <a:ext cx="735837" cy="73583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338;p31">
            <a:extLst>
              <a:ext uri="{FF2B5EF4-FFF2-40B4-BE49-F238E27FC236}">
                <a16:creationId xmlns:a16="http://schemas.microsoft.com/office/drawing/2014/main" id="{1536E60C-05E9-4C8B-B858-35A2E88AB1FA}"/>
              </a:ext>
            </a:extLst>
          </p:cNvPr>
          <p:cNvSpPr/>
          <p:nvPr/>
        </p:nvSpPr>
        <p:spPr>
          <a:xfrm rot="5400000">
            <a:off x="3043519" y="-1609162"/>
            <a:ext cx="3056966" cy="91440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" name="Google Shape;338;p31">
            <a:extLst>
              <a:ext uri="{FF2B5EF4-FFF2-40B4-BE49-F238E27FC236}">
                <a16:creationId xmlns:a16="http://schemas.microsoft.com/office/drawing/2014/main" id="{3A056560-E3FD-4ED9-89D1-22E5C825123E}"/>
              </a:ext>
            </a:extLst>
          </p:cNvPr>
          <p:cNvSpPr/>
          <p:nvPr/>
        </p:nvSpPr>
        <p:spPr>
          <a:xfrm rot="5400000">
            <a:off x="3043518" y="-3043515"/>
            <a:ext cx="3056966" cy="91440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0" name="Google Shape;620;p37"/>
          <p:cNvSpPr txBox="1"/>
          <p:nvPr/>
        </p:nvSpPr>
        <p:spPr>
          <a:xfrm>
            <a:off x="530441" y="261573"/>
            <a:ext cx="1413376" cy="1661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000" b="1" dirty="0">
                <a:solidFill>
                  <a:srgbClr val="0070C0"/>
                </a:solidFill>
                <a:latin typeface="+mn-ea"/>
                <a:ea typeface="+mn-ea"/>
                <a:cs typeface="Merriweather Sans"/>
                <a:sym typeface="Merriweather Sans"/>
              </a:rPr>
              <a:t>課</a:t>
            </a:r>
            <a:endParaRPr lang="en-US" altLang="zh-TW" sz="4000" b="1" dirty="0">
              <a:solidFill>
                <a:srgbClr val="0070C0"/>
              </a:solidFill>
              <a:latin typeface="+mn-ea"/>
              <a:ea typeface="+mn-ea"/>
              <a:cs typeface="Merriweather Sans"/>
              <a:sym typeface="Merriweather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000" b="1" dirty="0">
                <a:solidFill>
                  <a:srgbClr val="0070C0"/>
                </a:solidFill>
                <a:latin typeface="+mn-ea"/>
                <a:ea typeface="+mn-ea"/>
                <a:cs typeface="Merriweather Sans"/>
                <a:sym typeface="Merriweather Sans"/>
              </a:rPr>
              <a:t>程</a:t>
            </a:r>
            <a:endParaRPr lang="en-US" altLang="zh-TW" sz="4000" b="1" dirty="0">
              <a:solidFill>
                <a:srgbClr val="0070C0"/>
              </a:solidFill>
              <a:latin typeface="+mn-ea"/>
              <a:ea typeface="+mn-ea"/>
              <a:cs typeface="Merriweather Sans"/>
              <a:sym typeface="Merriweather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000" b="1" dirty="0">
                <a:solidFill>
                  <a:srgbClr val="0070C0"/>
                </a:solidFill>
                <a:latin typeface="+mn-ea"/>
                <a:ea typeface="+mn-ea"/>
                <a:cs typeface="Merriweather Sans"/>
                <a:sym typeface="Merriweather Sans"/>
              </a:rPr>
              <a:t>表</a:t>
            </a:r>
            <a:endParaRPr sz="700" b="1" dirty="0">
              <a:solidFill>
                <a:srgbClr val="0070C0"/>
              </a:solidFill>
              <a:latin typeface="+mn-ea"/>
              <a:ea typeface="+mn-ea"/>
              <a:cs typeface="Merriweather Sans"/>
              <a:sym typeface="Merriweather Sans"/>
            </a:endParaRPr>
          </a:p>
        </p:txBody>
      </p:sp>
      <p:graphicFrame>
        <p:nvGraphicFramePr>
          <p:cNvPr id="19" name="表格 18">
            <a:extLst>
              <a:ext uri="{FF2B5EF4-FFF2-40B4-BE49-F238E27FC236}">
                <a16:creationId xmlns:a16="http://schemas.microsoft.com/office/drawing/2014/main" id="{C9238A13-C86B-48CC-8EB2-E262529099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159977"/>
              </p:ext>
            </p:extLst>
          </p:nvPr>
        </p:nvGraphicFramePr>
        <p:xfrm>
          <a:off x="2156731" y="398918"/>
          <a:ext cx="5974257" cy="434566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590202">
                  <a:extLst>
                    <a:ext uri="{9D8B030D-6E8A-4147-A177-3AD203B41FA5}">
                      <a16:colId xmlns:a16="http://schemas.microsoft.com/office/drawing/2014/main" val="3629524028"/>
                    </a:ext>
                  </a:extLst>
                </a:gridCol>
                <a:gridCol w="1635365">
                  <a:extLst>
                    <a:ext uri="{9D8B030D-6E8A-4147-A177-3AD203B41FA5}">
                      <a16:colId xmlns:a16="http://schemas.microsoft.com/office/drawing/2014/main" val="4136711988"/>
                    </a:ext>
                  </a:extLst>
                </a:gridCol>
                <a:gridCol w="1663249">
                  <a:extLst>
                    <a:ext uri="{9D8B030D-6E8A-4147-A177-3AD203B41FA5}">
                      <a16:colId xmlns:a16="http://schemas.microsoft.com/office/drawing/2014/main" val="1792223623"/>
                    </a:ext>
                  </a:extLst>
                </a:gridCol>
                <a:gridCol w="2085441">
                  <a:extLst>
                    <a:ext uri="{9D8B030D-6E8A-4147-A177-3AD203B41FA5}">
                      <a16:colId xmlns:a16="http://schemas.microsoft.com/office/drawing/2014/main" val="1217249245"/>
                    </a:ext>
                  </a:extLst>
                </a:gridCol>
              </a:tblGrid>
              <a:tr h="3284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50" kern="100" dirty="0">
                          <a:effectLst/>
                        </a:rPr>
                        <a:t>日期</a:t>
                      </a:r>
                      <a:endParaRPr lang="zh-TW" sz="105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6922" marR="569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50" kern="100" dirty="0">
                          <a:effectLst/>
                        </a:rPr>
                        <a:t>時</a:t>
                      </a:r>
                      <a:r>
                        <a:rPr lang="en-US" sz="1050" kern="100" dirty="0">
                          <a:effectLst/>
                        </a:rPr>
                        <a:t>  </a:t>
                      </a:r>
                      <a:r>
                        <a:rPr lang="zh-TW" sz="1050" kern="100" dirty="0">
                          <a:effectLst/>
                        </a:rPr>
                        <a:t>間</a:t>
                      </a:r>
                      <a:endParaRPr lang="zh-TW" sz="105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6922" marR="569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50" kern="100" dirty="0">
                          <a:effectLst/>
                        </a:rPr>
                        <a:t>研 習 內 容</a:t>
                      </a:r>
                      <a:endParaRPr lang="zh-TW" sz="105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6922" marR="569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50" kern="100" dirty="0">
                          <a:effectLst/>
                        </a:rPr>
                        <a:t>主持人</a:t>
                      </a:r>
                      <a:r>
                        <a:rPr lang="en-US" sz="1050" kern="100" dirty="0">
                          <a:effectLst/>
                        </a:rPr>
                        <a:t>/</a:t>
                      </a:r>
                      <a:r>
                        <a:rPr lang="zh-TW" sz="1050" kern="100" dirty="0">
                          <a:effectLst/>
                        </a:rPr>
                        <a:t>主講人</a:t>
                      </a:r>
                      <a:endParaRPr lang="zh-TW" sz="105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6922" marR="56922" marT="0" marB="0" anchor="ctr"/>
                </a:tc>
                <a:extLst>
                  <a:ext uri="{0D108BD9-81ED-4DB2-BD59-A6C34878D82A}">
                    <a16:rowId xmlns:a16="http://schemas.microsoft.com/office/drawing/2014/main" val="1465117423"/>
                  </a:ext>
                </a:extLst>
              </a:tr>
              <a:tr h="550776">
                <a:tc row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  </a:t>
                      </a:r>
                      <a:endParaRPr lang="zh-TW" sz="105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05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05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 </a:t>
                      </a:r>
                      <a:r>
                        <a:rPr lang="en-US" altLang="zh-TW" sz="1050" kern="100" dirty="0">
                          <a:effectLst/>
                        </a:rPr>
                        <a:t>06</a:t>
                      </a:r>
                      <a:endParaRPr lang="zh-TW" sz="105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50" kern="100" dirty="0">
                          <a:effectLst/>
                        </a:rPr>
                        <a:t>月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50" kern="100" dirty="0">
                          <a:effectLst/>
                        </a:rPr>
                        <a:t>28</a:t>
                      </a:r>
                      <a:endParaRPr lang="zh-TW" sz="105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50" kern="100" dirty="0">
                          <a:effectLst/>
                        </a:rPr>
                        <a:t>日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50" kern="100" dirty="0">
                          <a:effectLst/>
                        </a:rPr>
                        <a:t>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50" kern="100" dirty="0">
                          <a:effectLst/>
                        </a:rPr>
                        <a:t>星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50" kern="100" dirty="0">
                          <a:effectLst/>
                        </a:rPr>
                        <a:t>期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05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六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50" kern="100" dirty="0">
                          <a:effectLst/>
                        </a:rPr>
                        <a:t>︶</a:t>
                      </a:r>
                      <a:endParaRPr lang="zh-TW" sz="105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6922" marR="569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08</a:t>
                      </a:r>
                      <a:r>
                        <a:rPr lang="zh-TW" sz="1050" kern="100" dirty="0">
                          <a:effectLst/>
                        </a:rPr>
                        <a:t>：</a:t>
                      </a:r>
                      <a:r>
                        <a:rPr lang="en-US" altLang="zh-TW" sz="1050" kern="100" dirty="0">
                          <a:effectLst/>
                        </a:rPr>
                        <a:t>3</a:t>
                      </a:r>
                      <a:r>
                        <a:rPr lang="en-US" sz="1050" kern="100" dirty="0">
                          <a:effectLst/>
                        </a:rPr>
                        <a:t>0~08</a:t>
                      </a:r>
                      <a:r>
                        <a:rPr lang="zh-TW" sz="1050" kern="100" dirty="0">
                          <a:effectLst/>
                        </a:rPr>
                        <a:t>：</a:t>
                      </a:r>
                      <a:r>
                        <a:rPr lang="en-US" altLang="zh-TW" sz="1050" kern="100" dirty="0">
                          <a:effectLst/>
                        </a:rPr>
                        <a:t>45</a:t>
                      </a:r>
                      <a:endParaRPr lang="zh-TW" sz="105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6922" marR="569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50" kern="100" dirty="0">
                          <a:effectLst/>
                        </a:rPr>
                        <a:t>報到</a:t>
                      </a:r>
                      <a:endParaRPr lang="zh-TW" sz="105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6922" marR="5692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050" b="0" i="0" u="none" strike="noStrike" kern="100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中式麵食檢定場</a:t>
                      </a:r>
                      <a:endParaRPr lang="en-US" altLang="zh-TW" sz="1050" b="0" i="0" u="none" strike="noStrike" kern="1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050" b="0" i="0" u="none" strike="noStrike" kern="100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altLang="zh-TW" sz="1050" b="0" i="0" u="none" strike="noStrike" kern="100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(F303</a:t>
                      </a:r>
                      <a:r>
                        <a:rPr lang="zh-TW" altLang="en-US" sz="1050" b="0" i="0" u="none" strike="noStrike" kern="100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教室</a:t>
                      </a:r>
                      <a:r>
                        <a:rPr lang="en-US" altLang="zh-TW" sz="1050" b="0" i="0" u="none" strike="noStrike" kern="100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)</a:t>
                      </a:r>
                      <a:endParaRPr lang="zh-TW" altLang="en-US" sz="1050" b="0" i="0" u="none" strike="noStrike" kern="1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56922" marR="56922" marT="0" marB="0" anchor="ctr"/>
                </a:tc>
                <a:extLst>
                  <a:ext uri="{0D108BD9-81ED-4DB2-BD59-A6C34878D82A}">
                    <a16:rowId xmlns:a16="http://schemas.microsoft.com/office/drawing/2014/main" val="1521979354"/>
                  </a:ext>
                </a:extLst>
              </a:tr>
              <a:tr h="5681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08</a:t>
                      </a:r>
                      <a:r>
                        <a:rPr lang="zh-TW" sz="1050" kern="100" dirty="0">
                          <a:effectLst/>
                        </a:rPr>
                        <a:t>：</a:t>
                      </a:r>
                      <a:r>
                        <a:rPr lang="en-US" altLang="zh-TW" sz="1050" kern="100" dirty="0">
                          <a:effectLst/>
                        </a:rPr>
                        <a:t>45</a:t>
                      </a:r>
                      <a:r>
                        <a:rPr lang="en-US" sz="1050" kern="100" dirty="0">
                          <a:effectLst/>
                        </a:rPr>
                        <a:t>~0</a:t>
                      </a:r>
                      <a:r>
                        <a:rPr lang="en-US" altLang="zh-TW" sz="1050" kern="100" dirty="0">
                          <a:effectLst/>
                        </a:rPr>
                        <a:t>9</a:t>
                      </a:r>
                      <a:r>
                        <a:rPr lang="zh-TW" sz="1050" kern="100" dirty="0">
                          <a:effectLst/>
                        </a:rPr>
                        <a:t>：</a:t>
                      </a:r>
                      <a:r>
                        <a:rPr lang="en-US" altLang="zh-TW" sz="1050" kern="100" dirty="0">
                          <a:effectLst/>
                        </a:rPr>
                        <a:t>00</a:t>
                      </a:r>
                      <a:endParaRPr lang="zh-TW" sz="105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6922" marR="569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50" kern="100" dirty="0">
                          <a:effectLst/>
                        </a:rPr>
                        <a:t>開幕式及致詞</a:t>
                      </a:r>
                      <a:endParaRPr lang="zh-TW" sz="105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6922" marR="56922" marT="0" marB="0" anchor="ctr"/>
                </a:tc>
                <a:tc>
                  <a:txBody>
                    <a:bodyPr/>
                    <a:lstStyle/>
                    <a:p>
                      <a:pPr marR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TW" altLang="en-US" sz="1050" b="0" i="0" u="none" strike="noStrike" kern="100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</a:p>
                  </a:txBody>
                  <a:tcPr marL="56922" marR="56922" marT="0" marB="0" anchor="ctr"/>
                </a:tc>
                <a:extLst>
                  <a:ext uri="{0D108BD9-81ED-4DB2-BD59-A6C34878D82A}">
                    <a16:rowId xmlns:a16="http://schemas.microsoft.com/office/drawing/2014/main" val="4170242150"/>
                  </a:ext>
                </a:extLst>
              </a:tr>
              <a:tr h="53939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0</a:t>
                      </a:r>
                      <a:r>
                        <a:rPr lang="en-US" altLang="zh-TW" sz="1050" kern="100" dirty="0">
                          <a:effectLst/>
                        </a:rPr>
                        <a:t>9</a:t>
                      </a:r>
                      <a:r>
                        <a:rPr lang="zh-TW" sz="1050" kern="100" dirty="0">
                          <a:effectLst/>
                        </a:rPr>
                        <a:t>：</a:t>
                      </a:r>
                      <a:r>
                        <a:rPr lang="en-US" altLang="zh-TW" sz="1050" kern="100" dirty="0">
                          <a:effectLst/>
                        </a:rPr>
                        <a:t>00</a:t>
                      </a:r>
                      <a:r>
                        <a:rPr lang="zh-TW" sz="1050" kern="100" dirty="0">
                          <a:effectLst/>
                        </a:rPr>
                        <a:t>－</a:t>
                      </a:r>
                      <a:r>
                        <a:rPr lang="en-US" altLang="zh-TW" sz="1050" kern="100" dirty="0">
                          <a:effectLst/>
                        </a:rPr>
                        <a:t>10</a:t>
                      </a:r>
                      <a:r>
                        <a:rPr lang="zh-TW" sz="1050" kern="100" dirty="0">
                          <a:effectLst/>
                        </a:rPr>
                        <a:t>：</a:t>
                      </a:r>
                      <a:r>
                        <a:rPr lang="en-US" altLang="zh-TW" sz="1050" kern="100" dirty="0">
                          <a:effectLst/>
                        </a:rPr>
                        <a:t>0</a:t>
                      </a:r>
                      <a:r>
                        <a:rPr lang="en-US" sz="1050" kern="100" dirty="0">
                          <a:effectLst/>
                        </a:rPr>
                        <a:t>0</a:t>
                      </a:r>
                      <a:endParaRPr lang="zh-TW" sz="105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6922" marR="569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050" dirty="0">
                          <a:solidFill>
                            <a:schemeClr val="tx1"/>
                          </a:solidFill>
                        </a:rPr>
                        <a:t>食品安全生產管理</a:t>
                      </a:r>
                      <a:endParaRPr lang="en-US" altLang="zh-TW" sz="105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+mn-lt"/>
                      </a:endParaRPr>
                    </a:p>
                  </a:txBody>
                  <a:tcPr marL="56922" marR="56922" marT="0" marB="0" anchor="ctr"/>
                </a:tc>
                <a:tc rowSpan="2">
                  <a:txBody>
                    <a:bodyPr/>
                    <a:lstStyle/>
                    <a:p>
                      <a:pPr marR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TW" altLang="en-US" sz="1050" b="0" i="0" u="none" strike="noStrike" kern="100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弘光科技大學兼任教師</a:t>
                      </a:r>
                      <a:r>
                        <a:rPr lang="en-US" sz="1050" b="0" i="0" u="none" strike="noStrike" kern="100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-</a:t>
                      </a:r>
                    </a:p>
                    <a:p>
                      <a:pPr marR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TW" altLang="en-US" sz="1050" b="0" i="0" u="none" strike="noStrike" kern="100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李菁菁 老師</a:t>
                      </a:r>
                    </a:p>
                  </a:txBody>
                  <a:tcPr marL="56922" marR="56922" marT="0" marB="0" anchor="ctr"/>
                </a:tc>
                <a:extLst>
                  <a:ext uri="{0D108BD9-81ED-4DB2-BD59-A6C34878D82A}">
                    <a16:rowId xmlns:a16="http://schemas.microsoft.com/office/drawing/2014/main" val="2177748904"/>
                  </a:ext>
                </a:extLst>
              </a:tr>
              <a:tr h="67142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50" kern="100" dirty="0">
                          <a:effectLst/>
                        </a:rPr>
                        <a:t>10</a:t>
                      </a:r>
                      <a:r>
                        <a:rPr lang="zh-TW" sz="1050" kern="100" dirty="0">
                          <a:effectLst/>
                        </a:rPr>
                        <a:t>：</a:t>
                      </a:r>
                      <a:r>
                        <a:rPr lang="en-US" altLang="zh-TW" sz="1050" kern="100" dirty="0">
                          <a:effectLst/>
                        </a:rPr>
                        <a:t>0</a:t>
                      </a:r>
                      <a:r>
                        <a:rPr lang="en-US" sz="1050" kern="100" dirty="0">
                          <a:effectLst/>
                        </a:rPr>
                        <a:t>0</a:t>
                      </a:r>
                      <a:r>
                        <a:rPr lang="zh-TW" sz="1050" kern="100" dirty="0">
                          <a:effectLst/>
                        </a:rPr>
                        <a:t>－</a:t>
                      </a:r>
                      <a:r>
                        <a:rPr lang="en-US" sz="1050" kern="100" dirty="0">
                          <a:effectLst/>
                        </a:rPr>
                        <a:t>12</a:t>
                      </a:r>
                      <a:r>
                        <a:rPr lang="zh-TW" sz="1050" kern="100" dirty="0">
                          <a:effectLst/>
                        </a:rPr>
                        <a:t>：</a:t>
                      </a:r>
                      <a:r>
                        <a:rPr lang="en-US" sz="1050" kern="100" dirty="0">
                          <a:effectLst/>
                        </a:rPr>
                        <a:t>00</a:t>
                      </a:r>
                      <a:endParaRPr lang="zh-TW" sz="105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6922" marR="569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05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示範教學</a:t>
                      </a:r>
                      <a:r>
                        <a:rPr lang="zh-TW" sz="1050" kern="100" dirty="0">
                          <a:effectLst/>
                        </a:rPr>
                        <a:t>與</a:t>
                      </a:r>
                      <a:endParaRPr lang="en-US" altLang="zh-TW" sz="1050" kern="100" dirty="0">
                        <a:effectLst/>
                      </a:endParaRP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050" kern="100" dirty="0">
                          <a:effectLst/>
                        </a:rPr>
                        <a:t>分組</a:t>
                      </a:r>
                      <a:r>
                        <a:rPr lang="zh-TW" sz="1050" kern="100" dirty="0">
                          <a:effectLst/>
                        </a:rPr>
                        <a:t>實作</a:t>
                      </a:r>
                      <a:endParaRPr lang="zh-TW" sz="105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6922" marR="56922" marT="0" marB="0" anchor="ctr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altLang="zh-TW" sz="1050" kern="100" dirty="0">
                        <a:effectLst/>
                        <a:latin typeface="Times New Roman" panose="02020603050405020304" pitchFamily="18" charset="0"/>
                        <a:ea typeface="+mn-ea"/>
                      </a:endParaRPr>
                    </a:p>
                  </a:txBody>
                  <a:tcPr marL="56922" marR="56922" marT="0" marB="0" anchor="ctr"/>
                </a:tc>
                <a:extLst>
                  <a:ext uri="{0D108BD9-81ED-4DB2-BD59-A6C34878D82A}">
                    <a16:rowId xmlns:a16="http://schemas.microsoft.com/office/drawing/2014/main" val="2739830033"/>
                  </a:ext>
                </a:extLst>
              </a:tr>
              <a:tr h="53032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50" kern="100" dirty="0">
                          <a:effectLst/>
                        </a:rPr>
                        <a:t>12</a:t>
                      </a:r>
                      <a:r>
                        <a:rPr lang="zh-TW" sz="1050" kern="100" dirty="0">
                          <a:effectLst/>
                        </a:rPr>
                        <a:t>：</a:t>
                      </a:r>
                      <a:r>
                        <a:rPr lang="en-US" altLang="zh-TW" sz="1050" kern="100" dirty="0">
                          <a:effectLst/>
                        </a:rPr>
                        <a:t>0</a:t>
                      </a:r>
                      <a:r>
                        <a:rPr lang="en-US" sz="1050" kern="100" dirty="0">
                          <a:effectLst/>
                        </a:rPr>
                        <a:t>0</a:t>
                      </a:r>
                      <a:r>
                        <a:rPr lang="zh-TW" sz="1050" kern="100" dirty="0">
                          <a:effectLst/>
                        </a:rPr>
                        <a:t>－</a:t>
                      </a:r>
                      <a:r>
                        <a:rPr lang="en-US" sz="1050" kern="100" dirty="0">
                          <a:effectLst/>
                        </a:rPr>
                        <a:t>1</a:t>
                      </a:r>
                      <a:r>
                        <a:rPr lang="en-US" altLang="zh-TW" sz="1050" kern="100" dirty="0">
                          <a:effectLst/>
                        </a:rPr>
                        <a:t>2</a:t>
                      </a:r>
                      <a:r>
                        <a:rPr lang="zh-TW" sz="1050" kern="100" dirty="0">
                          <a:effectLst/>
                        </a:rPr>
                        <a:t>：</a:t>
                      </a:r>
                      <a:r>
                        <a:rPr lang="en-US" altLang="zh-TW" sz="1050" kern="100" dirty="0">
                          <a:effectLst/>
                        </a:rPr>
                        <a:t>3</a:t>
                      </a:r>
                      <a:r>
                        <a:rPr lang="en-US" sz="1050" kern="100" dirty="0">
                          <a:effectLst/>
                        </a:rPr>
                        <a:t>0</a:t>
                      </a:r>
                      <a:endParaRPr lang="zh-TW" sz="105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6922" marR="569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05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中午休息用餐</a:t>
                      </a:r>
                      <a:endParaRPr lang="zh-TW" sz="105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6922" marR="56922" marT="0" marB="0" anchor="ctr"/>
                </a:tc>
                <a:tc>
                  <a:txBody>
                    <a:bodyPr/>
                    <a:lstStyle/>
                    <a:p>
                      <a:pPr marR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altLang="zh-TW" sz="1050" b="0" i="0" u="none" strike="noStrike" kern="100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F303</a:t>
                      </a:r>
                      <a:r>
                        <a:rPr lang="zh-TW" altLang="en-US" sz="1050" b="0" i="0" u="none" strike="noStrike" kern="100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教室</a:t>
                      </a:r>
                      <a:endParaRPr lang="zh-TW" altLang="zh-TW" sz="1050" b="0" i="0" u="none" strike="noStrike" kern="1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56922" marR="56922" marT="0" marB="0" anchor="ctr"/>
                </a:tc>
                <a:extLst>
                  <a:ext uri="{0D108BD9-81ED-4DB2-BD59-A6C34878D82A}">
                    <a16:rowId xmlns:a16="http://schemas.microsoft.com/office/drawing/2014/main" val="75161427"/>
                  </a:ext>
                </a:extLst>
              </a:tr>
              <a:tr h="55462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sz="1050" b="0" i="0" u="none" strike="noStrike" kern="100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12</a:t>
                      </a:r>
                      <a:r>
                        <a:rPr lang="zh-TW" altLang="zh-TW" sz="1050" b="0" i="0" u="none" strike="noStrike" kern="100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：</a:t>
                      </a:r>
                      <a:r>
                        <a:rPr lang="en-US" altLang="zh-TW" sz="1050" b="0" i="0" u="none" strike="noStrike" kern="100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30</a:t>
                      </a:r>
                      <a:r>
                        <a:rPr lang="zh-TW" altLang="zh-TW" sz="1050" b="0" i="0" u="none" strike="noStrike" kern="100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－</a:t>
                      </a:r>
                      <a:r>
                        <a:rPr lang="en-US" altLang="zh-TW" sz="1050" b="0" i="0" u="none" strike="noStrike" kern="100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17</a:t>
                      </a:r>
                      <a:r>
                        <a:rPr lang="zh-TW" altLang="zh-TW" sz="1050" b="0" i="0" u="none" strike="noStrike" kern="100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：</a:t>
                      </a:r>
                      <a:r>
                        <a:rPr lang="en-US" altLang="zh-TW" sz="1050" b="0" i="0" u="none" strike="noStrike" kern="100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00</a:t>
                      </a:r>
                      <a:endParaRPr lang="zh-TW" altLang="zh-TW" sz="1050" b="0" i="0" u="none" strike="noStrike" kern="1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56922" marR="569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05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示範教學</a:t>
                      </a:r>
                      <a:r>
                        <a:rPr lang="zh-TW" sz="1050" kern="100" dirty="0">
                          <a:effectLst/>
                        </a:rPr>
                        <a:t>與</a:t>
                      </a:r>
                      <a:endParaRPr lang="en-US" altLang="zh-TW" sz="1050" kern="100" dirty="0">
                        <a:effectLst/>
                      </a:endParaRP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050" kern="100" dirty="0">
                          <a:effectLst/>
                        </a:rPr>
                        <a:t>分組</a:t>
                      </a:r>
                      <a:r>
                        <a:rPr lang="zh-TW" sz="1050" kern="100" dirty="0">
                          <a:effectLst/>
                        </a:rPr>
                        <a:t>實作</a:t>
                      </a:r>
                      <a:endParaRPr lang="zh-TW" sz="105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6922" marR="56922" marT="0" marB="0" anchor="ctr"/>
                </a:tc>
                <a:tc rowSpan="2">
                  <a:txBody>
                    <a:bodyPr/>
                    <a:lstStyle/>
                    <a:p>
                      <a:pPr marR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TW" altLang="en-US" sz="1050" b="0" i="0" u="none" strike="noStrike" kern="100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弘光科技大學兼任教師</a:t>
                      </a:r>
                      <a:r>
                        <a:rPr lang="en-US" altLang="zh-TW" sz="1050" b="0" i="0" u="none" strike="noStrike" kern="100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-</a:t>
                      </a:r>
                    </a:p>
                    <a:p>
                      <a:pPr marR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TW" altLang="en-US" sz="1050" b="0" i="0" u="none" strike="noStrike" kern="100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李菁菁 老師</a:t>
                      </a:r>
                    </a:p>
                  </a:txBody>
                  <a:tcPr marL="56922" marR="56922" marT="0" marB="0" anchor="ctr"/>
                </a:tc>
                <a:extLst>
                  <a:ext uri="{0D108BD9-81ED-4DB2-BD59-A6C34878D82A}">
                    <a16:rowId xmlns:a16="http://schemas.microsoft.com/office/drawing/2014/main" val="805716285"/>
                  </a:ext>
                </a:extLst>
              </a:tr>
              <a:tr h="60251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1</a:t>
                      </a:r>
                      <a:r>
                        <a:rPr lang="en-US" altLang="zh-TW" sz="1050" kern="100" dirty="0">
                          <a:effectLst/>
                        </a:rPr>
                        <a:t>7</a:t>
                      </a:r>
                      <a:r>
                        <a:rPr lang="zh-TW" sz="1050" kern="100" dirty="0">
                          <a:effectLst/>
                        </a:rPr>
                        <a:t>：</a:t>
                      </a:r>
                      <a:r>
                        <a:rPr lang="en-US" altLang="zh-TW" sz="1050" kern="100" dirty="0">
                          <a:effectLst/>
                        </a:rPr>
                        <a:t>0</a:t>
                      </a:r>
                      <a:r>
                        <a:rPr lang="en-US" sz="1050" kern="100" dirty="0">
                          <a:effectLst/>
                        </a:rPr>
                        <a:t>0</a:t>
                      </a:r>
                      <a:r>
                        <a:rPr lang="zh-TW" sz="1050" kern="100" dirty="0">
                          <a:effectLst/>
                        </a:rPr>
                        <a:t>－</a:t>
                      </a:r>
                      <a:r>
                        <a:rPr lang="en-US" sz="1050" kern="100" dirty="0">
                          <a:effectLst/>
                        </a:rPr>
                        <a:t>1</a:t>
                      </a:r>
                      <a:r>
                        <a:rPr lang="en-US" altLang="zh-TW" sz="1050" kern="100" dirty="0">
                          <a:effectLst/>
                        </a:rPr>
                        <a:t>7</a:t>
                      </a:r>
                      <a:r>
                        <a:rPr lang="zh-TW" sz="1050" kern="100" dirty="0">
                          <a:effectLst/>
                        </a:rPr>
                        <a:t>：</a:t>
                      </a:r>
                      <a:r>
                        <a:rPr lang="en-US" altLang="zh-TW" sz="1050" kern="100" dirty="0">
                          <a:effectLst/>
                        </a:rPr>
                        <a:t>3</a:t>
                      </a:r>
                      <a:r>
                        <a:rPr lang="en-US" sz="1050" kern="100" dirty="0">
                          <a:effectLst/>
                        </a:rPr>
                        <a:t>0</a:t>
                      </a:r>
                      <a:endParaRPr lang="zh-TW" sz="105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6922" marR="569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50" kern="100" dirty="0">
                          <a:effectLst/>
                        </a:rPr>
                        <a:t>測驗</a:t>
                      </a:r>
                      <a:r>
                        <a:rPr lang="en-US" sz="1050" kern="100" dirty="0">
                          <a:effectLst/>
                        </a:rPr>
                        <a:t>&amp;</a:t>
                      </a:r>
                      <a:r>
                        <a:rPr lang="zh-TW" sz="1050" kern="100" dirty="0">
                          <a:effectLst/>
                        </a:rPr>
                        <a:t>檢討</a:t>
                      </a:r>
                      <a:endParaRPr lang="zh-TW" sz="105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6922" marR="56922" marT="0" marB="0" anchor="ctr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altLang="zh-TW" sz="1050" kern="100" dirty="0">
                        <a:effectLst/>
                        <a:latin typeface="Times New Roman" panose="02020603050405020304" pitchFamily="18" charset="0"/>
                        <a:ea typeface="+mn-ea"/>
                      </a:endParaRPr>
                    </a:p>
                  </a:txBody>
                  <a:tcPr marL="56922" marR="56922" marT="0" marB="0" anchor="ctr"/>
                </a:tc>
                <a:extLst>
                  <a:ext uri="{0D108BD9-81ED-4DB2-BD59-A6C34878D82A}">
                    <a16:rowId xmlns:a16="http://schemas.microsoft.com/office/drawing/2014/main" val="360483954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Dark Blue and Pink Simple and Basic Corporate About Me Creative Presentatio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2F465B"/>
      </a:accent1>
      <a:accent2>
        <a:srgbClr val="7C9FBE"/>
      </a:accent2>
      <a:accent3>
        <a:srgbClr val="A63222"/>
      </a:accent3>
      <a:accent4>
        <a:srgbClr val="E47464"/>
      </a:accent4>
      <a:accent5>
        <a:srgbClr val="FFD2CC"/>
      </a:accent5>
      <a:accent6>
        <a:srgbClr val="BBCCDB"/>
      </a:accent6>
      <a:hlink>
        <a:srgbClr val="A63222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320</Words>
  <Application>Microsoft Office PowerPoint</Application>
  <PresentationFormat>如螢幕大小 (16:9)</PresentationFormat>
  <Paragraphs>67</Paragraphs>
  <Slides>2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11" baseType="lpstr">
      <vt:lpstr>微軟正黑體</vt:lpstr>
      <vt:lpstr>新細明體</vt:lpstr>
      <vt:lpstr>Merriweather Sans</vt:lpstr>
      <vt:lpstr>Arial</vt:lpstr>
      <vt:lpstr>Merriweather Sans Light</vt:lpstr>
      <vt:lpstr>Calibri</vt:lpstr>
      <vt:lpstr>맑은 고딕</vt:lpstr>
      <vt:lpstr>Times New Roman</vt:lpstr>
      <vt:lpstr>Dark Blue and Pink Simple and Basic Corporate About Me Creative Presentation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24</cp:revision>
  <dcterms:modified xsi:type="dcterms:W3CDTF">2025-06-04T01:06:07Z</dcterms:modified>
</cp:coreProperties>
</file>